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handoutMasterIdLst>
    <p:handoutMasterId r:id="rId13"/>
  </p:handoutMasterIdLst>
  <p:sldIdLst>
    <p:sldId id="272" r:id="rId2"/>
    <p:sldId id="273" r:id="rId3"/>
    <p:sldId id="286" r:id="rId4"/>
    <p:sldId id="367" r:id="rId5"/>
    <p:sldId id="368" r:id="rId6"/>
    <p:sldId id="369" r:id="rId7"/>
    <p:sldId id="370" r:id="rId8"/>
    <p:sldId id="371" r:id="rId9"/>
    <p:sldId id="372" r:id="rId10"/>
    <p:sldId id="363" r:id="rId11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FF99FF"/>
    <a:srgbClr val="C0CF3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8" autoAdjust="0"/>
    <p:restoredTop sz="90708" autoAdjust="0"/>
  </p:normalViewPr>
  <p:slideViewPr>
    <p:cSldViewPr snapToGrid="0">
      <p:cViewPr varScale="1">
        <p:scale>
          <a:sx n="104" d="100"/>
          <a:sy n="104" d="100"/>
        </p:scale>
        <p:origin x="582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148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4DA88A-700E-4959-AD05-3C421866BDC6}" type="datetime4">
              <a:rPr kumimoji="1"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2021年8月2日</a:t>
            </a:fld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09A4F4-89FA-4551-A9F4-ECDBD52C06D6}" type="slidenum">
              <a:rPr kumimoji="1"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48109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g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EECA54F6-A409-4052-BA8C-D33E3AF8AD29}" type="datetime4">
              <a:rPr lang="ja-JP" altLang="en-US" smtClean="0"/>
              <a:pPr/>
              <a:t>2021年8月2日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/>
              <a:t>クリックしてマスター テキストのスタイルを編集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893B0CF2-7F87-4E02-A248-870047730F99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14981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93B0CF2-7F87-4E02-A248-870047730F99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95133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93B0CF2-7F87-4E02-A248-870047730F99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351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3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86932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5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88347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6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4960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7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640830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8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316515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10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92928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 9"/>
          <p:cNvGrpSpPr/>
          <p:nvPr/>
        </p:nvGrpSpPr>
        <p:grpSpPr>
          <a:xfrm>
            <a:off x="0" y="6208894"/>
            <a:ext cx="12192000" cy="649106"/>
            <a:chOff x="0" y="6208894"/>
            <a:chExt cx="12192000" cy="649106"/>
          </a:xfrm>
        </p:grpSpPr>
        <p:sp>
          <p:nvSpPr>
            <p:cNvPr id="2" name="長方形 1"/>
            <p:cNvSpPr/>
            <p:nvPr/>
          </p:nvSpPr>
          <p:spPr>
            <a:xfrm>
              <a:off x="3048" y="6220178"/>
              <a:ext cx="12188952" cy="637822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/>
            </a:p>
          </p:txBody>
        </p:sp>
        <p:cxnSp>
          <p:nvCxnSpPr>
            <p:cNvPr id="7" name="直線​​コネクタ 6"/>
            <p:cNvCxnSpPr/>
            <p:nvPr/>
          </p:nvCxnSpPr>
          <p:spPr>
            <a:xfrm>
              <a:off x="0" y="6208894"/>
              <a:ext cx="12192000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直線​​コネクタ 4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​​コネクタ 10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タイトル 8"/>
          <p:cNvSpPr>
            <a:spLocks noGrp="1"/>
          </p:cNvSpPr>
          <p:nvPr>
            <p:ph type="ctrTitle"/>
          </p:nvPr>
        </p:nvSpPr>
        <p:spPr>
          <a:xfrm>
            <a:off x="711200" y="1371600"/>
            <a:ext cx="10468864" cy="1828800"/>
          </a:xfrm>
          <a:ln>
            <a:noFill/>
          </a:ln>
        </p:spPr>
        <p:txBody>
          <a:bodyPr vert="horz" tIns="0" rIns="18288" bIns="0" rtlCol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tx2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17" name="サブタイトル 16"/>
          <p:cNvSpPr>
            <a:spLocks noGrp="1"/>
          </p:cNvSpPr>
          <p:nvPr>
            <p:ph type="subTitle" idx="1"/>
          </p:nvPr>
        </p:nvSpPr>
        <p:spPr>
          <a:xfrm>
            <a:off x="711200" y="3228536"/>
            <a:ext cx="10472928" cy="1752600"/>
          </a:xfrm>
        </p:spPr>
        <p:txBody>
          <a:bodyPr lIns="0" rIns="18288" rtlCol="0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kumimoji="0" lang="ja-JP" altLang="en-US" noProof="0" dirty="0"/>
          </a:p>
        </p:txBody>
      </p:sp>
      <p:sp>
        <p:nvSpPr>
          <p:cNvPr id="30" name="日付プレースホルダー 29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D9F5B4-D2B9-4671-9B63-0110E6386A4E}" type="datetime4">
              <a:rPr lang="ja-JP" altLang="en-US" smtClean="0"/>
              <a:t>2021年8月2日</a:t>
            </a:fld>
            <a:endParaRPr lang="en-US" dirty="0"/>
          </a:p>
        </p:txBody>
      </p:sp>
      <p:sp>
        <p:nvSpPr>
          <p:cNvPr id="19" name="フッター プレースホルダー 1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27" name="スライド番号プレースホルダー 2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8082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 eaLnBrk="1" latinLnBrk="0" hangingPunct="1"/>
            <a:r>
              <a:rPr lang="ja-JP" altLang="en-US" noProof="0" dirty="0"/>
              <a:t>クリックしてマスター テキストのスタイルを編集</a:t>
            </a:r>
          </a:p>
          <a:p>
            <a:pPr lvl="1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2 </a:t>
            </a:r>
            <a:r>
              <a:rPr kumimoji="1" lang="ja-JP" altLang="en-US" noProof="0" dirty="0" smtClean="0"/>
              <a:t>レベル</a:t>
            </a:r>
          </a:p>
          <a:p>
            <a:pPr lvl="2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3 </a:t>
            </a:r>
            <a:r>
              <a:rPr kumimoji="1" lang="ja-JP" altLang="en-US" noProof="0" dirty="0" smtClean="0"/>
              <a:t>レベル</a:t>
            </a:r>
          </a:p>
          <a:p>
            <a:pPr lvl="3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4 </a:t>
            </a:r>
            <a:r>
              <a:rPr kumimoji="1" lang="ja-JP" altLang="en-US" noProof="0" dirty="0" smtClean="0"/>
              <a:t>レベル</a:t>
            </a:r>
          </a:p>
          <a:p>
            <a:pPr lvl="4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5 </a:t>
            </a:r>
            <a:r>
              <a:rPr kumimoji="1" lang="ja-JP" altLang="en-US" noProof="0" dirty="0" smtClean="0"/>
              <a:t>レベル</a:t>
            </a:r>
            <a:endParaRPr kumimoji="1" lang="ja-JP" altLang="en-US" noProof="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89D195-22A8-4E03-A4C1-FF558F7B427F}" type="datetime4">
              <a:rPr lang="ja-JP" altLang="en-US" smtClean="0"/>
              <a:t>2021年8月2日</a:t>
            </a:fld>
            <a:endParaRPr 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7777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839200" y="914402"/>
            <a:ext cx="2743200" cy="5211763"/>
          </a:xfrm>
        </p:spPr>
        <p:txBody>
          <a:bodyPr vert="eaVert"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914402"/>
            <a:ext cx="8026400" cy="5211763"/>
          </a:xfrm>
        </p:spPr>
        <p:txBody>
          <a:bodyPr vert="eaVert" rtlCol="0"/>
          <a:lstStyle/>
          <a:p>
            <a:pPr lvl="0" rtl="0" eaLnBrk="1" latinLnBrk="0" hangingPunct="1"/>
            <a:r>
              <a:rPr lang="ja-JP" altLang="en-US" noProof="0" dirty="0"/>
              <a:t>クリックしてマスター テキストのスタイルを編集</a:t>
            </a:r>
          </a:p>
          <a:p>
            <a:pPr lvl="1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2 </a:t>
            </a:r>
            <a:r>
              <a:rPr kumimoji="1" lang="ja-JP" altLang="en-US" noProof="0" dirty="0" smtClean="0"/>
              <a:t>レベル</a:t>
            </a:r>
          </a:p>
          <a:p>
            <a:pPr lvl="2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3 </a:t>
            </a:r>
            <a:r>
              <a:rPr kumimoji="1" lang="ja-JP" altLang="en-US" noProof="0" dirty="0" smtClean="0"/>
              <a:t>レベル</a:t>
            </a:r>
          </a:p>
          <a:p>
            <a:pPr lvl="3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4 </a:t>
            </a:r>
            <a:r>
              <a:rPr kumimoji="1" lang="ja-JP" altLang="en-US" noProof="0" dirty="0" smtClean="0"/>
              <a:t>レベル</a:t>
            </a:r>
          </a:p>
          <a:p>
            <a:pPr lvl="4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5 </a:t>
            </a:r>
            <a:r>
              <a:rPr kumimoji="1" lang="ja-JP" altLang="en-US" noProof="0" dirty="0" smtClean="0"/>
              <a:t>レベル</a:t>
            </a:r>
            <a:endParaRPr kumimoji="1" lang="ja-JP" altLang="en-US" noProof="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9B777F-2BA6-42C0-83EF-2CC97DD0D6E7}" type="datetime4">
              <a:rPr lang="ja-JP" altLang="en-US" smtClean="0"/>
              <a:t>2021年8月2日</a:t>
            </a:fld>
            <a:endParaRPr 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6975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kumimoji="0" lang="ja-JP" altLang="en-US" noProof="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0C11D6-D226-45B1-8AA5-91C501F3B0E7}" type="datetime4">
              <a:rPr lang="ja-JP" altLang="en-US" smtClean="0"/>
              <a:t>2021年8月2日</a:t>
            </a:fld>
            <a:endParaRPr 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8168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07136" y="1316736"/>
            <a:ext cx="10363200" cy="1362456"/>
          </a:xfrm>
          <a:ln>
            <a:noFill/>
          </a:ln>
        </p:spPr>
        <p:txBody>
          <a:bodyPr vert="horz" tIns="0" bIns="0" rtlCol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tx2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07136" y="2704664"/>
            <a:ext cx="10363200" cy="1509712"/>
          </a:xfrm>
        </p:spPr>
        <p:txBody>
          <a:bodyPr lIns="45720" rIns="45720" rtlCol="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400AA1-06A4-444F-94EA-80BA16484187}" type="datetime4">
              <a:rPr lang="ja-JP" altLang="en-US" smtClean="0"/>
              <a:t>2021年8月2日</a:t>
            </a:fld>
            <a:endParaRPr 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5319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609600" y="1920085"/>
            <a:ext cx="5384800" cy="4434840"/>
          </a:xfrm>
        </p:spPr>
        <p:txBody>
          <a:bodyPr rtlCol="0"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kumimoji="0" lang="ja-JP" altLang="en-US" noProof="0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97600" y="1920085"/>
            <a:ext cx="5384800" cy="4434840"/>
          </a:xfrm>
        </p:spPr>
        <p:txBody>
          <a:bodyPr rtlCol="0"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kumimoji="0" lang="ja-JP" altLang="en-US" noProof="0" dirty="0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38B790-6ACD-441F-B06D-4917F8B429D2}" type="datetime4">
              <a:rPr lang="ja-JP" altLang="en-US" smtClean="0"/>
              <a:t>2021年8月2日</a:t>
            </a:fld>
            <a:endParaRPr 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901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 tIns="45720" rtlCol="0" anchor="b"/>
          <a:lstStyle>
            <a:lvl1pPr>
              <a:defRPr/>
            </a:lvl1pPr>
          </a:lstStyle>
          <a:p>
            <a:pPr rtl="0"/>
            <a:r>
              <a:rPr lang="ja-JP" altLang="en-US" smtClean="0"/>
              <a:t>マスター タイトルの書式設定</a:t>
            </a:r>
            <a:endParaRPr kumimoji="0" 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855248"/>
            <a:ext cx="5386917" cy="659352"/>
          </a:xfrm>
        </p:spPr>
        <p:txBody>
          <a:bodyPr lIns="45720" tIns="0" rIns="45720" bIns="0" rtlCol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1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rtl="0" eaLnBrk="1" latinLnBrk="0" hangingPunct="1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sz="quarter" idx="2"/>
          </p:nvPr>
        </p:nvSpPr>
        <p:spPr>
          <a:xfrm>
            <a:off x="609600" y="2514600"/>
            <a:ext cx="5386917" cy="3845720"/>
          </a:xfrm>
        </p:spPr>
        <p:txBody>
          <a:bodyPr tIns="0"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3"/>
          </p:nvPr>
        </p:nvSpPr>
        <p:spPr>
          <a:xfrm>
            <a:off x="6193368" y="1859758"/>
            <a:ext cx="5389033" cy="654843"/>
          </a:xfrm>
        </p:spPr>
        <p:txBody>
          <a:bodyPr lIns="45720" tIns="0" rIns="45720" bIns="0" rtlCol="0" anchor="ctr"/>
          <a:lstStyle>
            <a:lvl1pPr marL="0" indent="0">
              <a:buNone/>
              <a:defRPr sz="2400" b="1" cap="none" baseline="0">
                <a:solidFill>
                  <a:schemeClr val="tx1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rtl="0" eaLnBrk="1" latinLnBrk="0" hangingPunct="1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93368" y="2514600"/>
            <a:ext cx="5389033" cy="3845720"/>
          </a:xfrm>
        </p:spPr>
        <p:txBody>
          <a:bodyPr tIns="0"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 dirty="0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296CEC-F0EC-4499-B406-555829E93D38}" type="datetime4">
              <a:rPr lang="ja-JP" altLang="en-US" smtClean="0"/>
              <a:t>2021年8月2日</a:t>
            </a:fld>
            <a:endParaRPr lang="en-US" dirty="0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" dirty="0"/>
              <a:t>フッターを追加</a:t>
            </a:r>
            <a:endParaRPr 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18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1074400" cy="1143000"/>
          </a:xfrm>
        </p:spPr>
        <p:txBody>
          <a:bodyPr vert="horz" tIns="45720" bIns="0" rtlCol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C8EE4A-0564-4F19-AF56-1B86A81857A1}" type="datetime4">
              <a:rPr lang="ja-JP" altLang="en-US" smtClean="0"/>
              <a:t>2021年8月2日</a:t>
            </a:fld>
            <a:endParaRPr 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7181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D0A0B1-5389-4168-8C71-456999E01C6A}" type="datetime4">
              <a:rPr lang="ja-JP" altLang="en-US" smtClean="0"/>
              <a:t>2021年8月2日</a:t>
            </a:fld>
            <a:endParaRPr 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288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4400" y="514352"/>
            <a:ext cx="3657600" cy="1162050"/>
          </a:xfrm>
        </p:spPr>
        <p:txBody>
          <a:bodyPr lIns="0" rtlCol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1"/>
          </p:nvPr>
        </p:nvSpPr>
        <p:spPr>
          <a:xfrm>
            <a:off x="4766733" y="1676400"/>
            <a:ext cx="6815667" cy="4572000"/>
          </a:xfrm>
        </p:spPr>
        <p:txBody>
          <a:bodyPr tIns="0" rtlCol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kumimoji="0" lang="ja-JP" altLang="en-US" noProof="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2"/>
          </p:nvPr>
        </p:nvSpPr>
        <p:spPr>
          <a:xfrm>
            <a:off x="914400" y="1676400"/>
            <a:ext cx="3657600" cy="4572000"/>
          </a:xfrm>
        </p:spPr>
        <p:txBody>
          <a:bodyPr lIns="18288" rIns="18288" rtlCol="0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FAF4E1-8E5B-454D-966C-37225B9702A6}" type="datetime4">
              <a:rPr lang="ja-JP" altLang="en-US" smtClean="0"/>
              <a:t>2021年8月2日</a:t>
            </a:fld>
            <a:endParaRPr 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9192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キャプション付きの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1 つの角を切り取って丸めた四角形 8"/>
          <p:cNvSpPr/>
          <p:nvPr/>
        </p:nvSpPr>
        <p:spPr>
          <a:xfrm rot="420000" flipV="1">
            <a:off x="4221004" y="1108077"/>
            <a:ext cx="70104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ja-JP" altLang="en-US" sz="1800" noProof="0" dirty="0"/>
          </a:p>
        </p:txBody>
      </p:sp>
      <p:sp>
        <p:nvSpPr>
          <p:cNvPr id="12" name="直角三角形 11"/>
          <p:cNvSpPr/>
          <p:nvPr/>
        </p:nvSpPr>
        <p:spPr>
          <a:xfrm rot="420000" flipV="1">
            <a:off x="10672179" y="5359769"/>
            <a:ext cx="207264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ja-JP" altLang="en-US" sz="1800" noProof="0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12800" y="1176997"/>
            <a:ext cx="2950464" cy="1582621"/>
          </a:xfrm>
        </p:spPr>
        <p:txBody>
          <a:bodyPr vert="horz" lIns="45720" tIns="45720" rIns="45720" bIns="45720" rtlCol="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図プレースホルダー 2" descr="画像を追加する空のプレースホルダー。プレースホルダーをクリックし、追加する画像を選択します"/>
          <p:cNvSpPr>
            <a:spLocks noGrp="1"/>
          </p:cNvSpPr>
          <p:nvPr>
            <p:ph type="pic" idx="1"/>
          </p:nvPr>
        </p:nvSpPr>
        <p:spPr>
          <a:xfrm rot="420000">
            <a:off x="4647724" y="1199517"/>
            <a:ext cx="615696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 rtlCol="0"/>
          <a:lstStyle>
            <a:lvl1pPr marL="0" indent="0">
              <a:buNone/>
              <a:defRPr sz="3200"/>
            </a:lvl1pPr>
          </a:lstStyle>
          <a:p>
            <a:pPr rtl="0"/>
            <a:r>
              <a:rPr lang="ja-JP" altLang="en-US" noProof="0" smtClean="0"/>
              <a:t>図を追加</a:t>
            </a:r>
            <a:endParaRPr kumimoji="0" lang="ja-JP" altLang="en-US" noProof="0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12800" y="2828785"/>
            <a:ext cx="2946400" cy="2179320"/>
          </a:xfrm>
        </p:spPr>
        <p:txBody>
          <a:bodyPr lIns="64008" rIns="45720" bIns="45720" rtlCol="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A228A8-1DDA-4C9E-B7BB-B3D4A4576159}" type="datetime4">
              <a:rPr lang="ja-JP" altLang="en-US" smtClean="0"/>
              <a:t>2021年8月2日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>
          <a:xfrm>
            <a:off x="10769600" y="6356351"/>
            <a:ext cx="812800" cy="365125"/>
          </a:xfrm>
        </p:spPr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  <p:sp>
        <p:nvSpPr>
          <p:cNvPr id="10" name="フリーフォーム 9"/>
          <p:cNvSpPr>
            <a:spLocks/>
          </p:cNvSpPr>
          <p:nvPr/>
        </p:nvSpPr>
        <p:spPr bwMode="auto">
          <a:xfrm flipV="1">
            <a:off x="-12700" y="5816600"/>
            <a:ext cx="1221740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t" compatLnSpc="1"/>
          <a:lstStyle/>
          <a:p>
            <a:pPr marL="0" algn="l" rtl="0" eaLnBrk="1" latinLnBrk="0" hangingPunct="1"/>
            <a:endParaRPr kumimoji="0" lang="ja-JP" altLang="en-US" sz="1800" noProof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フリーフォーム 10"/>
          <p:cNvSpPr>
            <a:spLocks/>
          </p:cNvSpPr>
          <p:nvPr/>
        </p:nvSpPr>
        <p:spPr bwMode="auto">
          <a:xfrm flipV="1">
            <a:off x="5842000" y="6219826"/>
            <a:ext cx="63500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t" compatLnSpc="1"/>
          <a:lstStyle/>
          <a:p>
            <a:pPr marL="0" algn="l" rtl="0" eaLnBrk="1" latinLnBrk="0" hangingPunct="1"/>
            <a:endParaRPr kumimoji="0" lang="ja-JP" altLang="en-US" sz="1800" noProof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962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グループ 24"/>
          <p:cNvGrpSpPr/>
          <p:nvPr/>
        </p:nvGrpSpPr>
        <p:grpSpPr>
          <a:xfrm>
            <a:off x="-29028" y="-7144"/>
            <a:ext cx="12240731" cy="6879658"/>
            <a:chOff x="0" y="-21658"/>
            <a:chExt cx="12240731" cy="6879658"/>
          </a:xfrm>
        </p:grpSpPr>
        <p:sp>
          <p:nvSpPr>
            <p:cNvPr id="26" name="長方形 25"/>
            <p:cNvSpPr/>
            <p:nvPr/>
          </p:nvSpPr>
          <p:spPr>
            <a:xfrm>
              <a:off x="31633" y="0"/>
              <a:ext cx="1218895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/>
            </a:p>
          </p:txBody>
        </p:sp>
        <p:grpSp>
          <p:nvGrpSpPr>
            <p:cNvPr id="27" name="グループ 26"/>
            <p:cNvGrpSpPr/>
            <p:nvPr/>
          </p:nvGrpSpPr>
          <p:grpSpPr>
            <a:xfrm>
              <a:off x="0" y="-21658"/>
              <a:ext cx="12240731" cy="1041400"/>
              <a:chOff x="-25356" y="-7144"/>
              <a:chExt cx="12240731" cy="1041400"/>
            </a:xfrm>
          </p:grpSpPr>
          <p:sp>
            <p:nvSpPr>
              <p:cNvPr id="28" name="フリーフォーム 27"/>
              <p:cNvSpPr>
                <a:spLocks/>
              </p:cNvSpPr>
              <p:nvPr/>
            </p:nvSpPr>
            <p:spPr bwMode="auto">
              <a:xfrm>
                <a:off x="-12700" y="-7144"/>
                <a:ext cx="12217400" cy="1041400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6" y="2"/>
                  </a:cxn>
                  <a:cxn ang="0">
                    <a:pos x="2542" y="0"/>
                  </a:cxn>
                  <a:cxn ang="0">
                    <a:pos x="4374" y="367"/>
                  </a:cxn>
                  <a:cxn ang="0">
                    <a:pos x="5766" y="55"/>
                  </a:cxn>
                  <a:cxn ang="0">
                    <a:pos x="5772" y="213"/>
                  </a:cxn>
                  <a:cxn ang="0">
                    <a:pos x="4302" y="439"/>
                  </a:cxn>
                  <a:cxn ang="0">
                    <a:pos x="1488" y="201"/>
                  </a:cxn>
                  <a:cxn ang="0">
                    <a:pos x="0" y="656"/>
                  </a:cxn>
                  <a:cxn ang="0">
                    <a:pos x="6" y="2"/>
                  </a:cxn>
                </a:cxnLst>
                <a:rect l="0" t="0" r="0" b="0"/>
                <a:pathLst>
                  <a:path w="5772" h="656">
                    <a:moveTo>
                      <a:pt x="6" y="2"/>
                    </a:moveTo>
                    <a:lnTo>
                      <a:pt x="2542" y="0"/>
                    </a:lnTo>
                    <a:cubicBezTo>
                      <a:pt x="2746" y="101"/>
                      <a:pt x="3828" y="367"/>
                      <a:pt x="4374" y="367"/>
                    </a:cubicBezTo>
                    <a:cubicBezTo>
                      <a:pt x="4920" y="367"/>
                      <a:pt x="5526" y="152"/>
                      <a:pt x="5766" y="55"/>
                    </a:cubicBezTo>
                    <a:lnTo>
                      <a:pt x="5772" y="213"/>
                    </a:lnTo>
                    <a:cubicBezTo>
                      <a:pt x="5670" y="257"/>
                      <a:pt x="5016" y="441"/>
                      <a:pt x="4302" y="439"/>
                    </a:cubicBezTo>
                    <a:cubicBezTo>
                      <a:pt x="3588" y="437"/>
                      <a:pt x="2205" y="165"/>
                      <a:pt x="1488" y="201"/>
                    </a:cubicBezTo>
                    <a:cubicBezTo>
                      <a:pt x="750" y="209"/>
                      <a:pt x="270" y="482"/>
                      <a:pt x="0" y="656"/>
                    </a:cubicBezTo>
                    <a:lnTo>
                      <a:pt x="6" y="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shade val="50000"/>
                      <a:alpha val="45000"/>
                      <a:satMod val="120000"/>
                    </a:schemeClr>
                  </a:gs>
                  <a:gs pos="100000">
                    <a:schemeClr val="accent3">
                      <a:shade val="80000"/>
                      <a:alpha val="55000"/>
                      <a:satMod val="155000"/>
                    </a:schemeClr>
                  </a:gs>
                </a:gsLst>
                <a:lin ang="5400000" scaled="1"/>
              </a:gra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rtlCol="0" anchor="t" compatLnSpc="1"/>
              <a:lstStyle/>
              <a:p>
                <a:pPr marL="0" algn="l" rtl="0" eaLnBrk="1" latinLnBrk="0" hangingPunct="1"/>
                <a:endParaRPr kumimoji="0" lang="ja-JP" altLang="en-US" sz="1800" noProof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フリーフォーム 28"/>
              <p:cNvSpPr>
                <a:spLocks/>
              </p:cNvSpPr>
              <p:nvPr/>
            </p:nvSpPr>
            <p:spPr bwMode="auto">
              <a:xfrm>
                <a:off x="5842000" y="-7144"/>
                <a:ext cx="6350000" cy="638175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0" y="0"/>
                  </a:cxn>
                  <a:cxn ang="0">
                    <a:pos x="1668" y="564"/>
                  </a:cxn>
                  <a:cxn ang="0">
                    <a:pos x="3000" y="186"/>
                  </a:cxn>
                  <a:cxn ang="0">
                    <a:pos x="3000" y="6"/>
                  </a:cxn>
                  <a:cxn ang="0">
                    <a:pos x="0" y="0"/>
                  </a:cxn>
                </a:cxnLst>
                <a:rect l="0" t="0" r="0" b="0"/>
                <a:pathLst>
                  <a:path w="3000" h="595">
                    <a:moveTo>
                      <a:pt x="0" y="0"/>
                    </a:moveTo>
                    <a:cubicBezTo>
                      <a:pt x="174" y="102"/>
                      <a:pt x="1168" y="533"/>
                      <a:pt x="1668" y="564"/>
                    </a:cubicBezTo>
                    <a:cubicBezTo>
                      <a:pt x="2168" y="595"/>
                      <a:pt x="2778" y="279"/>
                      <a:pt x="3000" y="186"/>
                    </a:cubicBezTo>
                    <a:lnTo>
                      <a:pt x="3000" y="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>
                      <a:shade val="50000"/>
                      <a:alpha val="30000"/>
                      <a:satMod val="130000"/>
                    </a:schemeClr>
                  </a:gs>
                  <a:gs pos="80000">
                    <a:schemeClr val="accent2">
                      <a:shade val="75000"/>
                      <a:alpha val="45000"/>
                      <a:satMod val="140000"/>
                    </a:schemeClr>
                  </a:gs>
                </a:gsLst>
                <a:lin ang="5400000" scaled="1"/>
              </a:gra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rtlCol="0" anchor="t" compatLnSpc="1"/>
              <a:lstStyle/>
              <a:p>
                <a:pPr marL="0" algn="l" rtl="0" eaLnBrk="1" latinLnBrk="0" hangingPunct="1"/>
                <a:endParaRPr kumimoji="0" lang="ja-JP" altLang="en-US" sz="1800" noProof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31" name="グループ 30"/>
              <p:cNvGrpSpPr/>
              <p:nvPr/>
            </p:nvGrpSpPr>
            <p:grpSpPr>
              <a:xfrm>
                <a:off x="-25356" y="202408"/>
                <a:ext cx="12240731" cy="649224"/>
                <a:chOff x="-19045" y="216550"/>
                <a:chExt cx="9180548" cy="649224"/>
              </a:xfrm>
            </p:grpSpPr>
            <p:sp>
              <p:nvSpPr>
                <p:cNvPr id="32" name="フリーフォーム 31"/>
                <p:cNvSpPr>
                  <a:spLocks/>
                </p:cNvSpPr>
                <p:nvPr/>
              </p:nvSpPr>
              <p:spPr bwMode="auto">
                <a:xfrm rot="21435692">
                  <a:off x="-19045" y="216550"/>
                  <a:ext cx="9163050" cy="649224"/>
                </a:xfrm>
                <a:custGeom>
                  <a:avLst>
                    <a:gd name="A1" fmla="val 0"/>
                    <a:gd name="A2" fmla="val 0"/>
                    <a:gd name="A3" fmla="val 0"/>
                    <a:gd name="A4" fmla="val 0"/>
                    <a:gd name="A5" fmla="val 0"/>
                    <a:gd name="A6" fmla="val 0"/>
                    <a:gd name="A7" fmla="val 0"/>
                    <a:gd name="A8" fmla="val 0"/>
                  </a:avLst>
                  <a:gdLst/>
                  <a:ahLst/>
                  <a:cxnLst>
                    <a:cxn ang="0">
                      <a:pos x="0" y="966"/>
                    </a:cxn>
                    <a:cxn ang="0">
                      <a:pos x="1608" y="282"/>
                    </a:cxn>
                    <a:cxn ang="0">
                      <a:pos x="4110" y="1008"/>
                    </a:cxn>
                    <a:cxn ang="0">
                      <a:pos x="5772" y="0"/>
                    </a:cxn>
                  </a:cxnLst>
                  <a:rect l="0" t="0" r="0" b="0"/>
                  <a:pathLst>
                    <a:path w="5772" h="1055">
                      <a:moveTo>
                        <a:pt x="0" y="966"/>
                      </a:moveTo>
                      <a:cubicBezTo>
                        <a:pt x="282" y="738"/>
                        <a:pt x="923" y="275"/>
                        <a:pt x="1608" y="282"/>
                      </a:cubicBezTo>
                      <a:cubicBezTo>
                        <a:pt x="2293" y="289"/>
                        <a:pt x="3416" y="1055"/>
                        <a:pt x="4110" y="1008"/>
                      </a:cubicBezTo>
                      <a:cubicBezTo>
                        <a:pt x="4804" y="961"/>
                        <a:pt x="5426" y="210"/>
                        <a:pt x="5772" y="0"/>
                      </a:cubicBezTo>
                    </a:path>
                  </a:pathLst>
                </a:custGeom>
                <a:noFill/>
                <a:ln w="10795" cap="flat" cmpd="sng" algn="ctr">
                  <a:gradFill>
                    <a:gsLst>
                      <a:gs pos="74000">
                        <a:schemeClr val="accent3">
                          <a:shade val="75000"/>
                        </a:schemeClr>
                      </a:gs>
                      <a:gs pos="86000">
                        <a:schemeClr val="tx1">
                          <a:alpha val="29000"/>
                        </a:schemeClr>
                      </a:gs>
                      <a:gs pos="16000">
                        <a:schemeClr val="accent2">
                          <a:shade val="75000"/>
                          <a:alpha val="56000"/>
                        </a:schemeClr>
                      </a:gs>
                    </a:gsLst>
                    <a:lin ang="5400000" scaled="1"/>
                  </a:gra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rtlCol="0" anchor="t" compatLnSpc="1"/>
                <a:lstStyle/>
                <a:p>
                  <a:pPr rtl="0"/>
                  <a:endParaRPr kumimoji="0" lang="ja-JP" altLang="en-US" sz="1800" noProof="0" dirty="0"/>
                </a:p>
              </p:txBody>
            </p:sp>
            <p:sp>
              <p:nvSpPr>
                <p:cNvPr id="33" name="フリーフォーム 32"/>
                <p:cNvSpPr>
                  <a:spLocks/>
                </p:cNvSpPr>
                <p:nvPr/>
              </p:nvSpPr>
              <p:spPr bwMode="auto">
                <a:xfrm rot="21435692">
                  <a:off x="-14309" y="290003"/>
                  <a:ext cx="9175812" cy="530352"/>
                </a:xfrm>
                <a:custGeom>
                  <a:avLst>
                    <a:gd name="A1" fmla="val 0"/>
                    <a:gd name="A2" fmla="val 0"/>
                    <a:gd name="A3" fmla="val 0"/>
                    <a:gd name="A4" fmla="val 0"/>
                    <a:gd name="A5" fmla="val 0"/>
                    <a:gd name="A6" fmla="val 0"/>
                    <a:gd name="A7" fmla="val 0"/>
                    <a:gd name="A8" fmla="val 0"/>
                  </a:avLst>
                  <a:gdLst/>
                  <a:ahLst/>
                  <a:cxnLst>
                    <a:cxn ang="0">
                      <a:pos x="0" y="732"/>
                    </a:cxn>
                    <a:cxn ang="0">
                      <a:pos x="1638" y="228"/>
                    </a:cxn>
                    <a:cxn ang="0">
                      <a:pos x="4122" y="816"/>
                    </a:cxn>
                    <a:cxn ang="0">
                      <a:pos x="5766" y="0"/>
                    </a:cxn>
                  </a:cxnLst>
                  <a:rect l="0" t="0" r="0" b="0"/>
                  <a:pathLst>
                    <a:path w="5766" h="854">
                      <a:moveTo>
                        <a:pt x="0" y="732"/>
                      </a:moveTo>
                      <a:cubicBezTo>
                        <a:pt x="273" y="647"/>
                        <a:pt x="951" y="214"/>
                        <a:pt x="1638" y="228"/>
                      </a:cubicBezTo>
                      <a:cubicBezTo>
                        <a:pt x="2325" y="242"/>
                        <a:pt x="3434" y="854"/>
                        <a:pt x="4122" y="816"/>
                      </a:cubicBezTo>
                      <a:cubicBezTo>
                        <a:pt x="4810" y="778"/>
                        <a:pt x="5424" y="170"/>
                        <a:pt x="5766" y="0"/>
                      </a:cubicBezTo>
                    </a:path>
                  </a:pathLst>
                </a:custGeom>
                <a:noFill/>
                <a:ln w="9525" cap="flat" cmpd="sng" algn="ctr">
                  <a:gradFill>
                    <a:gsLst>
                      <a:gs pos="74000">
                        <a:schemeClr val="accent4"/>
                      </a:gs>
                      <a:gs pos="44000">
                        <a:schemeClr val="accent1"/>
                      </a:gs>
                      <a:gs pos="33000">
                        <a:schemeClr val="accent2">
                          <a:alpha val="56000"/>
                        </a:schemeClr>
                      </a:gs>
                    </a:gsLst>
                    <a:lin ang="5400000" scaled="1"/>
                  </a:gra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rtlCol="0" anchor="t" compatLnSpc="1"/>
                <a:lstStyle/>
                <a:p>
                  <a:pPr rtl="0"/>
                  <a:endParaRPr kumimoji="0" lang="ja-JP" altLang="en-US" sz="1800" noProof="0" dirty="0"/>
                </a:p>
              </p:txBody>
            </p:sp>
          </p:grpSp>
        </p:grpSp>
      </p:grpSp>
      <p:sp>
        <p:nvSpPr>
          <p:cNvPr id="9" name="タイトル プレースホルダー 8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  <a:prstGeom prst="rect">
            <a:avLst/>
          </a:prstGeom>
        </p:spPr>
        <p:txBody>
          <a:bodyPr vert="horz" lIns="0" rIns="0" bIns="0" rtlCol="0" anchor="b">
            <a:normAutofit/>
          </a:bodyPr>
          <a:lstStyle/>
          <a:p>
            <a:pPr rtl="0"/>
            <a:r>
              <a:rPr lang="ja-JP" altLang="en-US" noProof="0" dirty="0"/>
              <a:t>クリックしてマスター タイトルのスタイルを編集</a:t>
            </a:r>
            <a:endParaRPr kumimoji="0" lang="ja-JP" altLang="en-US" noProof="0" dirty="0"/>
          </a:p>
        </p:txBody>
      </p:sp>
      <p:sp>
        <p:nvSpPr>
          <p:cNvPr id="30" name="テキスト プレースホルダー 29"/>
          <p:cNvSpPr>
            <a:spLocks noGrp="1"/>
          </p:cNvSpPr>
          <p:nvPr>
            <p:ph type="body" idx="1"/>
          </p:nvPr>
        </p:nvSpPr>
        <p:spPr>
          <a:xfrm>
            <a:off x="609600" y="1935480"/>
            <a:ext cx="10972800" cy="43434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rtl="0" eaLnBrk="1" latinLnBrk="0" hangingPunct="1"/>
            <a:r>
              <a:rPr lang="ja-JP" altLang="en-US" noProof="0" dirty="0" smtClean="0"/>
              <a:t>クリックしてマスター テキストのスタイルを編集</a:t>
            </a:r>
          </a:p>
          <a:p>
            <a:pPr lvl="1" rtl="0" eaLnBrk="1" latinLnBrk="0" hangingPunct="1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2 </a:t>
            </a:r>
            <a:r>
              <a:rPr lang="ja-JP" altLang="en-US" noProof="0" dirty="0" smtClean="0"/>
              <a:t>レベル</a:t>
            </a:r>
          </a:p>
          <a:p>
            <a:pPr lvl="2" rtl="0" eaLnBrk="1" latinLnBrk="0" hangingPunct="1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3 </a:t>
            </a:r>
            <a:r>
              <a:rPr lang="ja-JP" altLang="en-US" noProof="0" dirty="0" smtClean="0"/>
              <a:t>レベル</a:t>
            </a:r>
          </a:p>
          <a:p>
            <a:pPr lvl="3" rtl="0" eaLnBrk="1" latinLnBrk="0" hangingPunct="1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4 </a:t>
            </a:r>
            <a:r>
              <a:rPr lang="ja-JP" altLang="en-US" noProof="0" dirty="0" smtClean="0"/>
              <a:t>レベル</a:t>
            </a:r>
          </a:p>
          <a:p>
            <a:pPr lvl="4" rtl="0" eaLnBrk="1" latinLnBrk="0" hangingPunct="1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5 </a:t>
            </a:r>
            <a:r>
              <a:rPr lang="ja-JP" altLang="en-US" noProof="0" dirty="0" smtClean="0"/>
              <a:t>レベル</a:t>
            </a:r>
            <a:endParaRPr lang="ja-JP" altLang="en-US" noProof="0" dirty="0"/>
          </a:p>
        </p:txBody>
      </p:sp>
      <p:sp>
        <p:nvSpPr>
          <p:cNvPr id="10" name="日付プレースホルダー 9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 eaLnBrk="1" latinLnBrk="0" hangingPunct="1">
              <a:defRPr kumimoji="0" sz="1100">
                <a:solidFill>
                  <a:schemeClr val="tx1"/>
                </a:solidFill>
                <a:latin typeface="ＭＳ 明朝" panose="02020609040205080304" pitchFamily="17" charset="-128"/>
                <a:ea typeface="ＭＳ 明朝" panose="02020609040205080304" pitchFamily="17" charset="-128"/>
              </a:defRPr>
            </a:lvl1pPr>
          </a:lstStyle>
          <a:p>
            <a:fld id="{196E8732-2B4B-4F0A-8362-53F7A7DF2931}" type="datetime4">
              <a:rPr lang="ja-JP" altLang="en-US" smtClean="0"/>
              <a:t>2021年8月2日</a:t>
            </a:fld>
            <a:endParaRPr lang="en-US" dirty="0"/>
          </a:p>
        </p:txBody>
      </p:sp>
      <p:sp>
        <p:nvSpPr>
          <p:cNvPr id="22" name="フッター プレースホルダー 21"/>
          <p:cNvSpPr>
            <a:spLocks noGrp="1"/>
          </p:cNvSpPr>
          <p:nvPr>
            <p:ph type="ftr" sz="quarter" idx="3"/>
          </p:nvPr>
        </p:nvSpPr>
        <p:spPr>
          <a:xfrm>
            <a:off x="3556000" y="6356351"/>
            <a:ext cx="44704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 eaLnBrk="1" latinLnBrk="0" hangingPunct="1">
              <a:defRPr kumimoji="0" sz="1100">
                <a:solidFill>
                  <a:schemeClr val="tx1"/>
                </a:solidFill>
                <a:latin typeface="ＭＳ 明朝" panose="02020609040205080304" pitchFamily="17" charset="-128"/>
                <a:ea typeface="ＭＳ 明朝" panose="02020609040205080304" pitchFamily="17" charset="-128"/>
              </a:defRPr>
            </a:lvl1pPr>
          </a:lstStyle>
          <a:p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18" name="スライド番号プレースホルダー 17"/>
          <p:cNvSpPr>
            <a:spLocks noGrp="1"/>
          </p:cNvSpPr>
          <p:nvPr>
            <p:ph type="sldNum" sz="quarter" idx="4"/>
          </p:nvPr>
        </p:nvSpPr>
        <p:spPr>
          <a:xfrm>
            <a:off x="10566400" y="6356351"/>
            <a:ext cx="10160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 eaLnBrk="1" latinLnBrk="0" hangingPunct="1">
              <a:defRPr kumimoji="0" sz="1100">
                <a:solidFill>
                  <a:schemeClr val="tx1"/>
                </a:solidFill>
                <a:latin typeface="ＭＳ 明朝" panose="02020609040205080304" pitchFamily="17" charset="-128"/>
                <a:ea typeface="ＭＳ 明朝" panose="02020609040205080304" pitchFamily="17" charset="-128"/>
              </a:defRPr>
            </a:lvl1pPr>
          </a:lstStyle>
          <a:p>
            <a:fld id="{401CF334-2D5C-4859-84A6-CA7E6E43FAEB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428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lnSpc>
          <a:spcPct val="80000"/>
        </a:lnSpc>
        <a:spcBef>
          <a:spcPct val="0"/>
        </a:spcBef>
        <a:buNone/>
        <a:defRPr kumimoji="1" sz="5000" b="0" kern="1200">
          <a:ln>
            <a:noFill/>
          </a:ln>
          <a:solidFill>
            <a:schemeClr val="tx2"/>
          </a:solidFill>
          <a:effectLst/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95000"/>
        <a:buFont typeface="Wingdings 2"/>
        <a:buChar char=""/>
        <a:defRPr kumimoji="1" sz="2600" kern="1200">
          <a:solidFill>
            <a:schemeClr val="tx1"/>
          </a:solidFill>
          <a:latin typeface="ＭＳ 明朝" panose="02020609040205080304" pitchFamily="17" charset="-128"/>
          <a:ea typeface="ＭＳ 明朝" panose="02020609040205080304" pitchFamily="17" charset="-128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85000"/>
        <a:buFont typeface="Wingdings 2"/>
        <a:buChar char=""/>
        <a:defRPr kumimoji="1" sz="2400" kern="1200">
          <a:solidFill>
            <a:schemeClr val="tx1"/>
          </a:solidFill>
          <a:latin typeface="ＭＳ 明朝" panose="02020609040205080304" pitchFamily="17" charset="-128"/>
          <a:ea typeface="ＭＳ 明朝" panose="02020609040205080304" pitchFamily="17" charset="-128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>
            <a:lumMod val="50000"/>
          </a:schemeClr>
        </a:buClr>
        <a:buSzPct val="70000"/>
        <a:buFont typeface="Wingdings 2"/>
        <a:buChar char=""/>
        <a:defRPr kumimoji="1" sz="2100" kern="1200">
          <a:solidFill>
            <a:schemeClr val="tx1"/>
          </a:solidFill>
          <a:latin typeface="ＭＳ 明朝" panose="02020609040205080304" pitchFamily="17" charset="-128"/>
          <a:ea typeface="ＭＳ 明朝" panose="02020609040205080304" pitchFamily="17" charset="-128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65000"/>
        <a:buFont typeface="Wingdings 2"/>
        <a:buChar char=""/>
        <a:defRPr kumimoji="1" sz="2000" kern="1200">
          <a:solidFill>
            <a:schemeClr val="tx1"/>
          </a:solidFill>
          <a:latin typeface="ＭＳ 明朝" panose="02020609040205080304" pitchFamily="17" charset="-128"/>
          <a:ea typeface="ＭＳ 明朝" panose="02020609040205080304" pitchFamily="17" charset="-128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>
            <a:lumMod val="75000"/>
          </a:schemeClr>
        </a:buClr>
        <a:buSzPct val="65000"/>
        <a:buFont typeface="Wingdings 2"/>
        <a:buChar char=""/>
        <a:defRPr kumimoji="1" sz="2000" kern="1200">
          <a:solidFill>
            <a:schemeClr val="tx1"/>
          </a:solidFill>
          <a:latin typeface="ＭＳ 明朝" panose="02020609040205080304" pitchFamily="17" charset="-128"/>
          <a:ea typeface="ＭＳ 明朝" panose="02020609040205080304" pitchFamily="17" charset="-128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>
            <a:lumMod val="50000"/>
          </a:schemeClr>
        </a:buClr>
        <a:buSzPct val="80000"/>
        <a:buFont typeface="Wingdings 2"/>
        <a:buChar char="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>
            <a:lumMod val="75000"/>
          </a:schemeClr>
        </a:buClr>
        <a:buSzPct val="80000"/>
        <a:buFont typeface="Wingdings 2"/>
        <a:buChar char="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0" algn="l" rtl="0" eaLnBrk="1" latinLnBrk="0" hangingPunct="1">
        <a:spcBef>
          <a:spcPct val="20000"/>
        </a:spcBef>
        <a:buClr>
          <a:schemeClr val="tx2"/>
        </a:buClr>
        <a:buFontTx/>
        <a:buNone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ja-JP" altLang="en-US" dirty="0"/>
              <a:t>描画エンジン</a:t>
            </a:r>
            <a:r>
              <a:rPr lang="ja-JP" altLang="en-US" dirty="0" smtClean="0"/>
              <a:t>開発</a:t>
            </a:r>
            <a:r>
              <a:rPr lang="en-US" altLang="ja-JP" dirty="0" smtClean="0"/>
              <a:t>Ⅲ</a:t>
            </a:r>
            <a:r>
              <a:rPr lang="ja-JP" altLang="en-US" dirty="0" smtClean="0"/>
              <a:t>・</a:t>
            </a:r>
            <a:r>
              <a:rPr lang="en-US" altLang="ja-JP" dirty="0" smtClean="0"/>
              <a:t>Ⅳ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ja-JP" dirty="0" smtClean="0"/>
              <a:t>UNIT27</a:t>
            </a:r>
          </a:p>
        </p:txBody>
      </p:sp>
    </p:spTree>
    <p:extLst>
      <p:ext uri="{BB962C8B-B14F-4D97-AF65-F5344CB8AC3E}">
        <p14:creationId xmlns:p14="http://schemas.microsoft.com/office/powerpoint/2010/main" val="354962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実習内容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オブジェクトアニメーションに対応する</a:t>
            </a:r>
            <a:r>
              <a:rPr lang="ja-JP" altLang="en-US" dirty="0" smtClean="0"/>
              <a:t>。</a:t>
            </a:r>
            <a:endParaRPr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743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授業</a:t>
            </a:r>
            <a:r>
              <a:rPr lang="ja-JP" altLang="en-US" dirty="0"/>
              <a:t>内容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dirty="0" smtClean="0"/>
              <a:t>アニメーション制御</a:t>
            </a:r>
            <a:endParaRPr lang="en-US" altLang="ja-JP" dirty="0" smtClean="0"/>
          </a:p>
          <a:p>
            <a:pPr rtl="0"/>
            <a:endParaRPr lang="en-US" altLang="ja-JP" dirty="0"/>
          </a:p>
          <a:p>
            <a:pPr marL="0" indent="0" rtl="0">
              <a:buNone/>
            </a:pPr>
            <a:endParaRPr lang="en-US" altLang="ja-JP" dirty="0" smtClean="0"/>
          </a:p>
          <a:p>
            <a:pPr rtl="0"/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50891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実行結果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080001" y="6366638"/>
            <a:ext cx="171026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ja-JP" dirty="0" err="1" smtClean="0"/>
              <a:t>plantune.fbx</a:t>
            </a:r>
            <a:endParaRPr kumimoji="1" lang="ja-JP" altLang="en-US" dirty="0" err="1" smtClean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024" y="1935163"/>
            <a:ext cx="7465952" cy="4343400"/>
          </a:xfrm>
        </p:spPr>
      </p:pic>
    </p:spTree>
    <p:extLst>
      <p:ext uri="{BB962C8B-B14F-4D97-AF65-F5344CB8AC3E}">
        <p14:creationId xmlns:p14="http://schemas.microsoft.com/office/powerpoint/2010/main" val="1237272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やりたいこと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2002896"/>
            <a:ext cx="5215402" cy="4343400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835370"/>
            <a:ext cx="5249332" cy="5510926"/>
          </a:xfrm>
          <a:prstGeom prst="rect">
            <a:avLst/>
          </a:prstGeom>
        </p:spPr>
      </p:pic>
      <p:sp>
        <p:nvSpPr>
          <p:cNvPr id="3" name="二等辺三角形 2"/>
          <p:cNvSpPr/>
          <p:nvPr/>
        </p:nvSpPr>
        <p:spPr>
          <a:xfrm>
            <a:off x="3100387" y="3884664"/>
            <a:ext cx="167269" cy="289932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二等辺三角形 6"/>
          <p:cNvSpPr/>
          <p:nvPr/>
        </p:nvSpPr>
        <p:spPr>
          <a:xfrm>
            <a:off x="3100388" y="3417455"/>
            <a:ext cx="133814" cy="467209"/>
          </a:xfrm>
          <a:prstGeom prst="triangle">
            <a:avLst/>
          </a:prstGeom>
          <a:solidFill>
            <a:srgbClr val="FFC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3133840" y="3834483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二等辺三角形 8"/>
          <p:cNvSpPr/>
          <p:nvPr/>
        </p:nvSpPr>
        <p:spPr>
          <a:xfrm rot="11097898">
            <a:off x="2570919" y="5678061"/>
            <a:ext cx="247754" cy="289932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二等辺三角形 9"/>
          <p:cNvSpPr/>
          <p:nvPr/>
        </p:nvSpPr>
        <p:spPr>
          <a:xfrm rot="10029985">
            <a:off x="3480704" y="5664345"/>
            <a:ext cx="247754" cy="289932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二等辺三角形 10"/>
          <p:cNvSpPr/>
          <p:nvPr/>
        </p:nvSpPr>
        <p:spPr>
          <a:xfrm rot="12402719">
            <a:off x="1814117" y="5369920"/>
            <a:ext cx="247754" cy="448915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二等辺三角形 11"/>
          <p:cNvSpPr/>
          <p:nvPr/>
        </p:nvSpPr>
        <p:spPr>
          <a:xfrm rot="13801229">
            <a:off x="1167810" y="5112856"/>
            <a:ext cx="223329" cy="907966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二等辺三角形 12"/>
          <p:cNvSpPr/>
          <p:nvPr/>
        </p:nvSpPr>
        <p:spPr>
          <a:xfrm rot="13534788">
            <a:off x="1858430" y="4504436"/>
            <a:ext cx="223329" cy="907966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二等辺三角形 13"/>
          <p:cNvSpPr/>
          <p:nvPr/>
        </p:nvSpPr>
        <p:spPr>
          <a:xfrm rot="7408768">
            <a:off x="4310955" y="4392028"/>
            <a:ext cx="223329" cy="907966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二等辺三角形 14"/>
          <p:cNvSpPr/>
          <p:nvPr/>
        </p:nvSpPr>
        <p:spPr>
          <a:xfrm rot="7334120">
            <a:off x="5111896" y="4901941"/>
            <a:ext cx="223329" cy="907966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二等辺三角形 16"/>
          <p:cNvSpPr/>
          <p:nvPr/>
        </p:nvSpPr>
        <p:spPr>
          <a:xfrm rot="8746252">
            <a:off x="4510322" y="5288219"/>
            <a:ext cx="247754" cy="448915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二等辺三角形 17"/>
          <p:cNvSpPr/>
          <p:nvPr/>
        </p:nvSpPr>
        <p:spPr>
          <a:xfrm>
            <a:off x="3016499" y="4179745"/>
            <a:ext cx="333516" cy="692969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二等辺三角形 18"/>
          <p:cNvSpPr/>
          <p:nvPr/>
        </p:nvSpPr>
        <p:spPr>
          <a:xfrm rot="10639776">
            <a:off x="3033501" y="4891864"/>
            <a:ext cx="320978" cy="453837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楕円 19"/>
          <p:cNvSpPr/>
          <p:nvPr/>
        </p:nvSpPr>
        <p:spPr>
          <a:xfrm>
            <a:off x="3141864" y="4834452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楕円 20"/>
          <p:cNvSpPr/>
          <p:nvPr/>
        </p:nvSpPr>
        <p:spPr>
          <a:xfrm>
            <a:off x="3995699" y="4536449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楕円 21"/>
          <p:cNvSpPr/>
          <p:nvPr/>
        </p:nvSpPr>
        <p:spPr>
          <a:xfrm>
            <a:off x="4772800" y="5047240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楕円 22"/>
          <p:cNvSpPr/>
          <p:nvPr/>
        </p:nvSpPr>
        <p:spPr>
          <a:xfrm>
            <a:off x="4458810" y="5262791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楕円 23"/>
          <p:cNvSpPr/>
          <p:nvPr/>
        </p:nvSpPr>
        <p:spPr>
          <a:xfrm>
            <a:off x="3519378" y="5603613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楕円 24"/>
          <p:cNvSpPr/>
          <p:nvPr/>
        </p:nvSpPr>
        <p:spPr>
          <a:xfrm>
            <a:off x="2656481" y="5617702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楕円 25"/>
          <p:cNvSpPr/>
          <p:nvPr/>
        </p:nvSpPr>
        <p:spPr>
          <a:xfrm>
            <a:off x="2228779" y="4583511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楕円 26"/>
          <p:cNvSpPr/>
          <p:nvPr/>
        </p:nvSpPr>
        <p:spPr>
          <a:xfrm>
            <a:off x="1568679" y="5207233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楕円 27"/>
          <p:cNvSpPr/>
          <p:nvPr/>
        </p:nvSpPr>
        <p:spPr>
          <a:xfrm>
            <a:off x="1987015" y="5335073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二等辺三角形 28"/>
          <p:cNvSpPr/>
          <p:nvPr/>
        </p:nvSpPr>
        <p:spPr>
          <a:xfrm>
            <a:off x="3102308" y="2685075"/>
            <a:ext cx="133814" cy="467209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楕円 29"/>
          <p:cNvSpPr/>
          <p:nvPr/>
        </p:nvSpPr>
        <p:spPr>
          <a:xfrm>
            <a:off x="3117114" y="3096528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楕円 30"/>
          <p:cNvSpPr/>
          <p:nvPr/>
        </p:nvSpPr>
        <p:spPr>
          <a:xfrm>
            <a:off x="3133840" y="4124415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3" name="直線コネクタ 32"/>
          <p:cNvCxnSpPr>
            <a:stCxn id="30" idx="4"/>
            <a:endCxn id="7" idx="0"/>
          </p:cNvCxnSpPr>
          <p:nvPr/>
        </p:nvCxnSpPr>
        <p:spPr>
          <a:xfrm>
            <a:off x="3167295" y="3196889"/>
            <a:ext cx="0" cy="220566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/>
          <p:cNvCxnSpPr>
            <a:stCxn id="31" idx="2"/>
            <a:endCxn id="26" idx="7"/>
          </p:cNvCxnSpPr>
          <p:nvPr/>
        </p:nvCxnSpPr>
        <p:spPr>
          <a:xfrm flipH="1">
            <a:off x="2314442" y="4174596"/>
            <a:ext cx="819398" cy="42361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/>
          <p:cNvCxnSpPr>
            <a:stCxn id="31" idx="6"/>
            <a:endCxn id="21" idx="1"/>
          </p:cNvCxnSpPr>
          <p:nvPr/>
        </p:nvCxnSpPr>
        <p:spPr>
          <a:xfrm>
            <a:off x="3234201" y="4174596"/>
            <a:ext cx="776196" cy="376551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コネクタ 40"/>
          <p:cNvCxnSpPr>
            <a:stCxn id="19" idx="0"/>
            <a:endCxn id="25" idx="7"/>
          </p:cNvCxnSpPr>
          <p:nvPr/>
        </p:nvCxnSpPr>
        <p:spPr>
          <a:xfrm flipH="1">
            <a:off x="2742144" y="5345455"/>
            <a:ext cx="462418" cy="286945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コネクタ 44"/>
          <p:cNvCxnSpPr>
            <a:stCxn id="19" idx="0"/>
            <a:endCxn id="24" idx="1"/>
          </p:cNvCxnSpPr>
          <p:nvPr/>
        </p:nvCxnSpPr>
        <p:spPr>
          <a:xfrm>
            <a:off x="3204562" y="5345455"/>
            <a:ext cx="329514" cy="272856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コネクタ 49"/>
          <p:cNvCxnSpPr>
            <a:stCxn id="27" idx="6"/>
            <a:endCxn id="28" idx="1"/>
          </p:cNvCxnSpPr>
          <p:nvPr/>
        </p:nvCxnSpPr>
        <p:spPr>
          <a:xfrm>
            <a:off x="1669040" y="5257414"/>
            <a:ext cx="332673" cy="92357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23" idx="7"/>
            <a:endCxn id="22" idx="2"/>
          </p:cNvCxnSpPr>
          <p:nvPr/>
        </p:nvCxnSpPr>
        <p:spPr>
          <a:xfrm flipV="1">
            <a:off x="4544473" y="5097421"/>
            <a:ext cx="228327" cy="180068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二等辺三角形 57"/>
          <p:cNvSpPr/>
          <p:nvPr/>
        </p:nvSpPr>
        <p:spPr>
          <a:xfrm>
            <a:off x="8611606" y="4029636"/>
            <a:ext cx="167269" cy="289932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二等辺三角形 58"/>
          <p:cNvSpPr/>
          <p:nvPr/>
        </p:nvSpPr>
        <p:spPr>
          <a:xfrm>
            <a:off x="8590618" y="2295969"/>
            <a:ext cx="133814" cy="467209"/>
          </a:xfrm>
          <a:prstGeom prst="triangle">
            <a:avLst/>
          </a:prstGeom>
          <a:solidFill>
            <a:srgbClr val="FFC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0" name="楕円 59"/>
          <p:cNvSpPr/>
          <p:nvPr/>
        </p:nvSpPr>
        <p:spPr>
          <a:xfrm>
            <a:off x="8612820" y="2714884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1" name="二等辺三角形 60"/>
          <p:cNvSpPr/>
          <p:nvPr/>
        </p:nvSpPr>
        <p:spPr>
          <a:xfrm rot="11097898">
            <a:off x="8082673" y="5833205"/>
            <a:ext cx="247754" cy="289932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2" name="二等辺三角形 61"/>
          <p:cNvSpPr/>
          <p:nvPr/>
        </p:nvSpPr>
        <p:spPr>
          <a:xfrm rot="10029985">
            <a:off x="9051256" y="5837527"/>
            <a:ext cx="247754" cy="289932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二等辺三角形 62"/>
          <p:cNvSpPr/>
          <p:nvPr/>
        </p:nvSpPr>
        <p:spPr>
          <a:xfrm rot="12402719">
            <a:off x="7387983" y="5515410"/>
            <a:ext cx="247754" cy="448915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二等辺三角形 63"/>
          <p:cNvSpPr/>
          <p:nvPr/>
        </p:nvSpPr>
        <p:spPr>
          <a:xfrm rot="13801229">
            <a:off x="6741676" y="5258346"/>
            <a:ext cx="223329" cy="907966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二等辺三角形 64"/>
          <p:cNvSpPr/>
          <p:nvPr/>
        </p:nvSpPr>
        <p:spPr>
          <a:xfrm rot="13534788">
            <a:off x="7432296" y="4649926"/>
            <a:ext cx="223329" cy="907966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" name="二等辺三角形 65"/>
          <p:cNvSpPr/>
          <p:nvPr/>
        </p:nvSpPr>
        <p:spPr>
          <a:xfrm rot="7408768">
            <a:off x="9930621" y="4445240"/>
            <a:ext cx="223329" cy="907966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" name="二等辺三角形 66"/>
          <p:cNvSpPr/>
          <p:nvPr/>
        </p:nvSpPr>
        <p:spPr>
          <a:xfrm rot="7334120">
            <a:off x="10728785" y="4944909"/>
            <a:ext cx="223329" cy="907966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二等辺三角形 67"/>
          <p:cNvSpPr/>
          <p:nvPr/>
        </p:nvSpPr>
        <p:spPr>
          <a:xfrm rot="8746252">
            <a:off x="10129987" y="5349737"/>
            <a:ext cx="247754" cy="448915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9" name="二等辺三角形 68"/>
          <p:cNvSpPr/>
          <p:nvPr/>
        </p:nvSpPr>
        <p:spPr>
          <a:xfrm>
            <a:off x="8543998" y="4352085"/>
            <a:ext cx="333516" cy="692969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二等辺三角形 69"/>
          <p:cNvSpPr/>
          <p:nvPr/>
        </p:nvSpPr>
        <p:spPr>
          <a:xfrm rot="10639776">
            <a:off x="8554396" y="5040344"/>
            <a:ext cx="320978" cy="453837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" name="楕円 70"/>
          <p:cNvSpPr/>
          <p:nvPr/>
        </p:nvSpPr>
        <p:spPr>
          <a:xfrm>
            <a:off x="8715730" y="4979942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2" name="楕円 71"/>
          <p:cNvSpPr/>
          <p:nvPr/>
        </p:nvSpPr>
        <p:spPr>
          <a:xfrm>
            <a:off x="9602027" y="4598209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3" name="楕円 72"/>
          <p:cNvSpPr/>
          <p:nvPr/>
        </p:nvSpPr>
        <p:spPr>
          <a:xfrm>
            <a:off x="10396879" y="5103909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4" name="楕円 73"/>
          <p:cNvSpPr/>
          <p:nvPr/>
        </p:nvSpPr>
        <p:spPr>
          <a:xfrm>
            <a:off x="10094798" y="5334700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5" name="楕円 74"/>
          <p:cNvSpPr/>
          <p:nvPr/>
        </p:nvSpPr>
        <p:spPr>
          <a:xfrm>
            <a:off x="9091942" y="5764580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6" name="楕円 75"/>
          <p:cNvSpPr/>
          <p:nvPr/>
        </p:nvSpPr>
        <p:spPr>
          <a:xfrm>
            <a:off x="8167717" y="5779278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7" name="楕円 76"/>
          <p:cNvSpPr/>
          <p:nvPr/>
        </p:nvSpPr>
        <p:spPr>
          <a:xfrm>
            <a:off x="7802645" y="4729001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8" name="楕円 77"/>
          <p:cNvSpPr/>
          <p:nvPr/>
        </p:nvSpPr>
        <p:spPr>
          <a:xfrm>
            <a:off x="7142545" y="5352723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楕円 78"/>
          <p:cNvSpPr/>
          <p:nvPr/>
        </p:nvSpPr>
        <p:spPr>
          <a:xfrm>
            <a:off x="7560881" y="5480563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二等辺三角形 79"/>
          <p:cNvSpPr/>
          <p:nvPr/>
        </p:nvSpPr>
        <p:spPr>
          <a:xfrm>
            <a:off x="8590618" y="1539346"/>
            <a:ext cx="133814" cy="467209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" name="楕円 80"/>
          <p:cNvSpPr/>
          <p:nvPr/>
        </p:nvSpPr>
        <p:spPr>
          <a:xfrm>
            <a:off x="8611688" y="1969567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2" name="楕円 81"/>
          <p:cNvSpPr/>
          <p:nvPr/>
        </p:nvSpPr>
        <p:spPr>
          <a:xfrm>
            <a:off x="8657525" y="4287206"/>
            <a:ext cx="100361" cy="100361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3" name="直線コネクタ 82"/>
          <p:cNvCxnSpPr>
            <a:stCxn id="59" idx="0"/>
            <a:endCxn id="81" idx="4"/>
          </p:cNvCxnSpPr>
          <p:nvPr/>
        </p:nvCxnSpPr>
        <p:spPr>
          <a:xfrm flipV="1">
            <a:off x="8657525" y="2069928"/>
            <a:ext cx="4344" cy="226041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コネクタ 83"/>
          <p:cNvCxnSpPr>
            <a:stCxn id="82" idx="2"/>
            <a:endCxn id="77" idx="7"/>
          </p:cNvCxnSpPr>
          <p:nvPr/>
        </p:nvCxnSpPr>
        <p:spPr>
          <a:xfrm flipH="1">
            <a:off x="7888308" y="4337387"/>
            <a:ext cx="769217" cy="406312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コネクタ 84"/>
          <p:cNvCxnSpPr>
            <a:stCxn id="82" idx="6"/>
            <a:endCxn id="72" idx="1"/>
          </p:cNvCxnSpPr>
          <p:nvPr/>
        </p:nvCxnSpPr>
        <p:spPr>
          <a:xfrm>
            <a:off x="8757886" y="4337387"/>
            <a:ext cx="858839" cy="275520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コネクタ 85"/>
          <p:cNvCxnSpPr>
            <a:stCxn id="70" idx="0"/>
            <a:endCxn id="76" idx="7"/>
          </p:cNvCxnSpPr>
          <p:nvPr/>
        </p:nvCxnSpPr>
        <p:spPr>
          <a:xfrm flipH="1">
            <a:off x="8253380" y="5493935"/>
            <a:ext cx="472077" cy="300041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コネクタ 86"/>
          <p:cNvCxnSpPr>
            <a:stCxn id="70" idx="0"/>
            <a:endCxn id="75" idx="1"/>
          </p:cNvCxnSpPr>
          <p:nvPr/>
        </p:nvCxnSpPr>
        <p:spPr>
          <a:xfrm>
            <a:off x="8725457" y="5493935"/>
            <a:ext cx="381183" cy="28534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コネクタ 87"/>
          <p:cNvCxnSpPr>
            <a:stCxn id="78" idx="6"/>
            <a:endCxn id="79" idx="1"/>
          </p:cNvCxnSpPr>
          <p:nvPr/>
        </p:nvCxnSpPr>
        <p:spPr>
          <a:xfrm>
            <a:off x="7242906" y="5402904"/>
            <a:ext cx="332673" cy="92357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コネクタ 88"/>
          <p:cNvCxnSpPr>
            <a:stCxn id="74" idx="7"/>
            <a:endCxn id="73" idx="2"/>
          </p:cNvCxnSpPr>
          <p:nvPr/>
        </p:nvCxnSpPr>
        <p:spPr>
          <a:xfrm flipV="1">
            <a:off x="10180461" y="5154090"/>
            <a:ext cx="216418" cy="195308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線コネクタ 108"/>
          <p:cNvCxnSpPr>
            <a:stCxn id="58" idx="0"/>
            <a:endCxn id="60" idx="4"/>
          </p:cNvCxnSpPr>
          <p:nvPr/>
        </p:nvCxnSpPr>
        <p:spPr>
          <a:xfrm flipH="1" flipV="1">
            <a:off x="8663001" y="2815245"/>
            <a:ext cx="32240" cy="1214391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円形吹き出し 116"/>
          <p:cNvSpPr/>
          <p:nvPr/>
        </p:nvSpPr>
        <p:spPr>
          <a:xfrm>
            <a:off x="3488838" y="2273976"/>
            <a:ext cx="2264103" cy="941373"/>
          </a:xfrm>
          <a:prstGeom prst="wedgeEllipseCallout">
            <a:avLst>
              <a:gd name="adj1" fmla="val -55138"/>
              <a:gd name="adj2" fmla="val 76817"/>
            </a:avLst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首のボーンを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回転＆移動</a:t>
            </a:r>
            <a:endParaRPr kumimoji="1" lang="en-US" altLang="ja-JP" dirty="0" smtClean="0"/>
          </a:p>
        </p:txBody>
      </p:sp>
      <p:sp>
        <p:nvSpPr>
          <p:cNvPr id="118" name="円形吹き出し 117"/>
          <p:cNvSpPr/>
          <p:nvPr/>
        </p:nvSpPr>
        <p:spPr>
          <a:xfrm>
            <a:off x="9187305" y="2843221"/>
            <a:ext cx="2264103" cy="1086932"/>
          </a:xfrm>
          <a:prstGeom prst="wedgeEllipseCallout">
            <a:avLst>
              <a:gd name="adj1" fmla="val -62073"/>
              <a:gd name="adj2" fmla="val -47249"/>
            </a:avLst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ボーンの移動によって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首</a:t>
            </a:r>
            <a:r>
              <a:rPr kumimoji="1" lang="ja-JP" altLang="en-US" dirty="0" smtClean="0"/>
              <a:t>が伸びる</a:t>
            </a:r>
            <a:endParaRPr kumimoji="1" lang="ja-JP" altLang="en-US" dirty="0" smtClean="0"/>
          </a:p>
        </p:txBody>
      </p:sp>
      <p:sp>
        <p:nvSpPr>
          <p:cNvPr id="119" name="円形吹き出し 118"/>
          <p:cNvSpPr/>
          <p:nvPr/>
        </p:nvSpPr>
        <p:spPr>
          <a:xfrm>
            <a:off x="9461351" y="1054085"/>
            <a:ext cx="2601340" cy="1159248"/>
          </a:xfrm>
          <a:prstGeom prst="wedgeEllipseCallout">
            <a:avLst>
              <a:gd name="adj1" fmla="val -59535"/>
              <a:gd name="adj2" fmla="val 60989"/>
            </a:avLst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ボーンの</a:t>
            </a:r>
            <a:r>
              <a:rPr kumimoji="1" lang="ja-JP" altLang="en-US" dirty="0" smtClean="0"/>
              <a:t>回転</a:t>
            </a:r>
            <a:r>
              <a:rPr kumimoji="1" lang="ja-JP" altLang="en-US" dirty="0" smtClean="0"/>
              <a:t>によって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首の向きを制御</a:t>
            </a:r>
          </a:p>
        </p:txBody>
      </p:sp>
    </p:spTree>
    <p:extLst>
      <p:ext uri="{BB962C8B-B14F-4D97-AF65-F5344CB8AC3E}">
        <p14:creationId xmlns:p14="http://schemas.microsoft.com/office/powerpoint/2010/main" val="3517340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118" grpId="0" animBg="1"/>
      <p:bldP spid="1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課題での</a:t>
            </a:r>
            <a:r>
              <a:rPr lang="en-US" altLang="ja-JP" dirty="0" err="1" smtClean="0"/>
              <a:t>skinned_mesh</a:t>
            </a:r>
            <a:r>
              <a:rPr lang="ja-JP" altLang="en-US" dirty="0" smtClean="0"/>
              <a:t>の構造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144966" y="2074127"/>
            <a:ext cx="11931805" cy="4650058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横巻き 4"/>
          <p:cNvSpPr/>
          <p:nvPr/>
        </p:nvSpPr>
        <p:spPr>
          <a:xfrm>
            <a:off x="4533063" y="1807323"/>
            <a:ext cx="3056865" cy="778934"/>
          </a:xfrm>
          <a:prstGeom prst="horizontalScroll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3200" dirty="0" err="1" smtClean="0"/>
              <a:t>skinned_mesh</a:t>
            </a:r>
            <a:endParaRPr kumimoji="1" lang="ja-JP" altLang="en-US" sz="3200" dirty="0"/>
          </a:p>
        </p:txBody>
      </p:sp>
      <p:sp>
        <p:nvSpPr>
          <p:cNvPr id="32" name="フローチャート: 複数書類 31"/>
          <p:cNvSpPr/>
          <p:nvPr/>
        </p:nvSpPr>
        <p:spPr>
          <a:xfrm>
            <a:off x="9268887" y="2690634"/>
            <a:ext cx="2585982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animation</a:t>
            </a:r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</p:txBody>
      </p:sp>
      <p:sp>
        <p:nvSpPr>
          <p:cNvPr id="33" name="フローチャート: 書類 32"/>
          <p:cNvSpPr/>
          <p:nvPr/>
        </p:nvSpPr>
        <p:spPr>
          <a:xfrm>
            <a:off x="353122" y="3323064"/>
            <a:ext cx="1799283" cy="3155796"/>
          </a:xfrm>
          <a:prstGeom prst="flowChart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scene</a:t>
            </a:r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ja-JP" altLang="en-US" dirty="0"/>
          </a:p>
        </p:txBody>
      </p:sp>
      <p:sp>
        <p:nvSpPr>
          <p:cNvPr id="35" name="フローチャート: 複数書類 34"/>
          <p:cNvSpPr/>
          <p:nvPr/>
        </p:nvSpPr>
        <p:spPr>
          <a:xfrm>
            <a:off x="518871" y="3975410"/>
            <a:ext cx="1450966" cy="1945888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node</a:t>
            </a:r>
            <a:endParaRPr kumimoji="1" lang="ja-JP" altLang="en-US" sz="2400" dirty="0"/>
          </a:p>
        </p:txBody>
      </p:sp>
      <p:sp>
        <p:nvSpPr>
          <p:cNvPr id="40" name="フローチャート: 複数書類 39"/>
          <p:cNvSpPr/>
          <p:nvPr/>
        </p:nvSpPr>
        <p:spPr>
          <a:xfrm>
            <a:off x="9491439" y="3997714"/>
            <a:ext cx="1783776" cy="1602814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err="1" smtClean="0"/>
              <a:t>keyframe</a:t>
            </a:r>
            <a:endParaRPr kumimoji="1" lang="ja-JP" altLang="en-US" sz="2400" dirty="0"/>
          </a:p>
        </p:txBody>
      </p:sp>
      <p:sp>
        <p:nvSpPr>
          <p:cNvPr id="48" name="フローチャート: 複数書類 47"/>
          <p:cNvSpPr/>
          <p:nvPr/>
        </p:nvSpPr>
        <p:spPr>
          <a:xfrm>
            <a:off x="2353127" y="2690634"/>
            <a:ext cx="4297447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mesh</a:t>
            </a:r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ja-JP" altLang="en-US" sz="2800" dirty="0"/>
          </a:p>
        </p:txBody>
      </p:sp>
      <p:sp>
        <p:nvSpPr>
          <p:cNvPr id="50" name="フローチャート: 複数書類 49"/>
          <p:cNvSpPr/>
          <p:nvPr/>
        </p:nvSpPr>
        <p:spPr>
          <a:xfrm>
            <a:off x="2538757" y="3783858"/>
            <a:ext cx="1384576" cy="731570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vertex</a:t>
            </a:r>
            <a:endParaRPr kumimoji="1" lang="ja-JP" altLang="en-US" sz="2400" dirty="0"/>
          </a:p>
        </p:txBody>
      </p:sp>
      <p:sp>
        <p:nvSpPr>
          <p:cNvPr id="51" name="フローチャート: 複数書類 50"/>
          <p:cNvSpPr/>
          <p:nvPr/>
        </p:nvSpPr>
        <p:spPr>
          <a:xfrm>
            <a:off x="4360566" y="4653801"/>
            <a:ext cx="1516126" cy="1052647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subset</a:t>
            </a:r>
            <a:endParaRPr kumimoji="1" lang="ja-JP" altLang="en-US" sz="2400" dirty="0"/>
          </a:p>
        </p:txBody>
      </p:sp>
      <p:sp>
        <p:nvSpPr>
          <p:cNvPr id="52" name="フローチャート: 複数書類 51"/>
          <p:cNvSpPr/>
          <p:nvPr/>
        </p:nvSpPr>
        <p:spPr>
          <a:xfrm>
            <a:off x="6851296" y="2684459"/>
            <a:ext cx="2195689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material</a:t>
            </a:r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ja-JP" altLang="en-US" sz="2800" dirty="0"/>
          </a:p>
        </p:txBody>
      </p:sp>
      <p:sp>
        <p:nvSpPr>
          <p:cNvPr id="53" name="フローチャート: 複数書類 52"/>
          <p:cNvSpPr/>
          <p:nvPr/>
        </p:nvSpPr>
        <p:spPr>
          <a:xfrm>
            <a:off x="7037313" y="4946790"/>
            <a:ext cx="1384576" cy="974508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texture</a:t>
            </a:r>
            <a:endParaRPr kumimoji="1" lang="ja-JP" altLang="en-US" sz="2400" dirty="0"/>
          </a:p>
        </p:txBody>
      </p:sp>
      <p:sp>
        <p:nvSpPr>
          <p:cNvPr id="54" name="フローチャート: 書類 53"/>
          <p:cNvSpPr/>
          <p:nvPr/>
        </p:nvSpPr>
        <p:spPr>
          <a:xfrm>
            <a:off x="7037313" y="3997714"/>
            <a:ext cx="1409696" cy="629691"/>
          </a:xfrm>
          <a:prstGeom prst="flowChart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color</a:t>
            </a:r>
          </a:p>
        </p:txBody>
      </p:sp>
      <p:sp>
        <p:nvSpPr>
          <p:cNvPr id="56" name="フローチャート: 書類 55"/>
          <p:cNvSpPr/>
          <p:nvPr/>
        </p:nvSpPr>
        <p:spPr>
          <a:xfrm>
            <a:off x="2549491" y="4627404"/>
            <a:ext cx="1498621" cy="1743869"/>
          </a:xfrm>
          <a:prstGeom prst="flowChartDocumen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skeleton</a:t>
            </a:r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ja-JP" altLang="en-US" dirty="0"/>
          </a:p>
        </p:txBody>
      </p:sp>
      <p:sp>
        <p:nvSpPr>
          <p:cNvPr id="57" name="フローチャート: 複数書類 56"/>
          <p:cNvSpPr/>
          <p:nvPr/>
        </p:nvSpPr>
        <p:spPr>
          <a:xfrm>
            <a:off x="2681801" y="5124075"/>
            <a:ext cx="1151367" cy="1034562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bone</a:t>
            </a:r>
            <a:endParaRPr kumimoji="1" lang="ja-JP" altLang="en-US" sz="2400" dirty="0"/>
          </a:p>
        </p:txBody>
      </p:sp>
      <p:sp>
        <p:nvSpPr>
          <p:cNvPr id="58" name="フローチャート: 複数書類 57"/>
          <p:cNvSpPr/>
          <p:nvPr/>
        </p:nvSpPr>
        <p:spPr>
          <a:xfrm>
            <a:off x="4336367" y="3783858"/>
            <a:ext cx="1384576" cy="731570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index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814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アニメーションデータ</a:t>
            </a:r>
            <a:endParaRPr kumimoji="1" lang="ja-JP" altLang="en-US" dirty="0"/>
          </a:p>
        </p:txBody>
      </p:sp>
      <p:sp>
        <p:nvSpPr>
          <p:cNvPr id="32" name="フローチャート: 複数書類 31"/>
          <p:cNvSpPr/>
          <p:nvPr/>
        </p:nvSpPr>
        <p:spPr>
          <a:xfrm>
            <a:off x="481687" y="2684459"/>
            <a:ext cx="2585982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animation</a:t>
            </a:r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</p:txBody>
      </p:sp>
      <p:sp>
        <p:nvSpPr>
          <p:cNvPr id="40" name="フローチャート: 複数書類 39"/>
          <p:cNvSpPr/>
          <p:nvPr/>
        </p:nvSpPr>
        <p:spPr>
          <a:xfrm>
            <a:off x="704239" y="3991539"/>
            <a:ext cx="1783776" cy="1602814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err="1" smtClean="0"/>
              <a:t>keyframe</a:t>
            </a:r>
            <a:endParaRPr kumimoji="1" lang="ja-JP" altLang="en-US" sz="2400" dirty="0"/>
          </a:p>
        </p:txBody>
      </p:sp>
      <p:sp>
        <p:nvSpPr>
          <p:cNvPr id="56" name="フローチャート: 書類 55"/>
          <p:cNvSpPr/>
          <p:nvPr/>
        </p:nvSpPr>
        <p:spPr>
          <a:xfrm>
            <a:off x="3536572" y="2684459"/>
            <a:ext cx="2390096" cy="3788226"/>
          </a:xfrm>
          <a:prstGeom prst="flowChart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err="1" smtClean="0"/>
              <a:t>keyframe</a:t>
            </a:r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ja-JP" altLang="en-US" dirty="0"/>
          </a:p>
        </p:txBody>
      </p:sp>
      <p:sp>
        <p:nvSpPr>
          <p:cNvPr id="57" name="フローチャート: 複数書類 56"/>
          <p:cNvSpPr/>
          <p:nvPr/>
        </p:nvSpPr>
        <p:spPr>
          <a:xfrm>
            <a:off x="3810000" y="3758383"/>
            <a:ext cx="1862667" cy="1835969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node</a:t>
            </a:r>
            <a:endParaRPr kumimoji="1" lang="ja-JP" altLang="en-US" sz="2400" dirty="0"/>
          </a:p>
        </p:txBody>
      </p:sp>
      <p:cxnSp>
        <p:nvCxnSpPr>
          <p:cNvPr id="6" name="曲線コネクタ 5"/>
          <p:cNvCxnSpPr>
            <a:endCxn id="56" idx="1"/>
          </p:cNvCxnSpPr>
          <p:nvPr/>
        </p:nvCxnSpPr>
        <p:spPr>
          <a:xfrm flipV="1">
            <a:off x="2180492" y="4578572"/>
            <a:ext cx="1356080" cy="362705"/>
          </a:xfrm>
          <a:prstGeom prst="curvedConnector3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角丸四角形 22"/>
          <p:cNvSpPr/>
          <p:nvPr/>
        </p:nvSpPr>
        <p:spPr>
          <a:xfrm>
            <a:off x="9469391" y="2732997"/>
            <a:ext cx="1875139" cy="37707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Idle</a:t>
            </a:r>
            <a:endParaRPr kumimoji="1" lang="ja-JP" altLang="en-US" dirty="0"/>
          </a:p>
        </p:txBody>
      </p:sp>
      <p:sp>
        <p:nvSpPr>
          <p:cNvPr id="24" name="角丸四角形 23"/>
          <p:cNvSpPr/>
          <p:nvPr/>
        </p:nvSpPr>
        <p:spPr>
          <a:xfrm>
            <a:off x="9469390" y="3110069"/>
            <a:ext cx="1875139" cy="37707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Run</a:t>
            </a:r>
            <a:endParaRPr kumimoji="1" lang="ja-JP" altLang="en-US" dirty="0"/>
          </a:p>
        </p:txBody>
      </p:sp>
      <p:sp>
        <p:nvSpPr>
          <p:cNvPr id="25" name="角丸四角形 24"/>
          <p:cNvSpPr/>
          <p:nvPr/>
        </p:nvSpPr>
        <p:spPr>
          <a:xfrm>
            <a:off x="9469390" y="3487141"/>
            <a:ext cx="1875139" cy="37707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Jump</a:t>
            </a:r>
            <a:endParaRPr kumimoji="1" lang="ja-JP" altLang="en-US" dirty="0"/>
          </a:p>
        </p:txBody>
      </p:sp>
      <p:sp>
        <p:nvSpPr>
          <p:cNvPr id="26" name="角丸四角形 25"/>
          <p:cNvSpPr/>
          <p:nvPr/>
        </p:nvSpPr>
        <p:spPr>
          <a:xfrm>
            <a:off x="9469389" y="3864213"/>
            <a:ext cx="1875139" cy="37707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: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9551825" y="2275351"/>
            <a:ext cx="171026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/>
              <a:t>animation</a:t>
            </a:r>
            <a:endParaRPr kumimoji="1" lang="ja-JP" altLang="en-US" dirty="0" err="1" smtClean="0"/>
          </a:p>
        </p:txBody>
      </p:sp>
      <p:cxnSp>
        <p:nvCxnSpPr>
          <p:cNvPr id="28" name="直線コネクタ 27"/>
          <p:cNvCxnSpPr/>
          <p:nvPr/>
        </p:nvCxnSpPr>
        <p:spPr>
          <a:xfrm>
            <a:off x="6901751" y="5946025"/>
            <a:ext cx="4755266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/>
          <p:cNvCxnSpPr/>
          <p:nvPr/>
        </p:nvCxnSpPr>
        <p:spPr>
          <a:xfrm>
            <a:off x="8087554" y="5517762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/>
          <p:cNvCxnSpPr/>
          <p:nvPr/>
        </p:nvCxnSpPr>
        <p:spPr>
          <a:xfrm>
            <a:off x="11648031" y="5517762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テキスト ボックス 30"/>
          <p:cNvSpPr txBox="1"/>
          <p:nvPr/>
        </p:nvSpPr>
        <p:spPr>
          <a:xfrm>
            <a:off x="6726116" y="6034417"/>
            <a:ext cx="416690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0</a:t>
            </a:r>
            <a:endParaRPr kumimoji="1" lang="ja-JP" altLang="en-US" sz="2800" dirty="0" err="1" smtClean="0"/>
          </a:p>
        </p:txBody>
      </p:sp>
      <p:sp>
        <p:nvSpPr>
          <p:cNvPr id="34" name="テキスト ボックス 33"/>
          <p:cNvSpPr txBox="1"/>
          <p:nvPr/>
        </p:nvSpPr>
        <p:spPr>
          <a:xfrm>
            <a:off x="11358662" y="6069140"/>
            <a:ext cx="565231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3</a:t>
            </a:r>
            <a:r>
              <a:rPr kumimoji="1" lang="en-US" altLang="ja-JP" sz="2800" dirty="0" smtClean="0"/>
              <a:t>0</a:t>
            </a:r>
            <a:endParaRPr kumimoji="1" lang="ja-JP" altLang="en-US" sz="2800" dirty="0" err="1" smtClean="0"/>
          </a:p>
        </p:txBody>
      </p:sp>
      <p:cxnSp>
        <p:nvCxnSpPr>
          <p:cNvPr id="36" name="直線コネクタ 35"/>
          <p:cNvCxnSpPr/>
          <p:nvPr/>
        </p:nvCxnSpPr>
        <p:spPr>
          <a:xfrm>
            <a:off x="6913985" y="5517762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/>
          <p:cNvCxnSpPr/>
          <p:nvPr/>
        </p:nvCxnSpPr>
        <p:spPr>
          <a:xfrm>
            <a:off x="9497068" y="5517762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テキスト ボックス 37"/>
          <p:cNvSpPr txBox="1"/>
          <p:nvPr/>
        </p:nvSpPr>
        <p:spPr>
          <a:xfrm>
            <a:off x="7942254" y="6034417"/>
            <a:ext cx="375269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8</a:t>
            </a:r>
            <a:endParaRPr kumimoji="1" lang="ja-JP" altLang="en-US" sz="2800" dirty="0" err="1" smtClean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9288722" y="6069140"/>
            <a:ext cx="644325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20</a:t>
            </a:r>
            <a:endParaRPr kumimoji="1" lang="ja-JP" altLang="en-US" sz="2800" dirty="0" err="1" smtClean="0"/>
          </a:p>
        </p:txBody>
      </p:sp>
      <p:sp>
        <p:nvSpPr>
          <p:cNvPr id="9" name="楕円 8"/>
          <p:cNvSpPr/>
          <p:nvPr/>
        </p:nvSpPr>
        <p:spPr>
          <a:xfrm>
            <a:off x="7827334" y="5327777"/>
            <a:ext cx="538172" cy="77653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7248314" y="4889599"/>
            <a:ext cx="171026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err="1" smtClean="0"/>
              <a:t>keyframe</a:t>
            </a:r>
            <a:endParaRPr kumimoji="1" lang="ja-JP" altLang="en-US" dirty="0" err="1" smtClean="0"/>
          </a:p>
        </p:txBody>
      </p:sp>
      <p:sp>
        <p:nvSpPr>
          <p:cNvPr id="46" name="角丸四角形 45"/>
          <p:cNvSpPr/>
          <p:nvPr/>
        </p:nvSpPr>
        <p:spPr>
          <a:xfrm>
            <a:off x="6760458" y="2731221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Hip</a:t>
            </a:r>
            <a:endParaRPr kumimoji="1" lang="ja-JP" altLang="en-US" dirty="0"/>
          </a:p>
        </p:txBody>
      </p:sp>
      <p:sp>
        <p:nvSpPr>
          <p:cNvPr id="47" name="角丸四角形 46"/>
          <p:cNvSpPr/>
          <p:nvPr/>
        </p:nvSpPr>
        <p:spPr>
          <a:xfrm>
            <a:off x="6760457" y="3108293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Shoulder</a:t>
            </a:r>
            <a:endParaRPr kumimoji="1" lang="ja-JP" altLang="en-US" dirty="0"/>
          </a:p>
        </p:txBody>
      </p:sp>
      <p:sp>
        <p:nvSpPr>
          <p:cNvPr id="49" name="角丸四角形 48"/>
          <p:cNvSpPr/>
          <p:nvPr/>
        </p:nvSpPr>
        <p:spPr>
          <a:xfrm>
            <a:off x="6760457" y="3485365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Arm</a:t>
            </a:r>
            <a:endParaRPr kumimoji="1" lang="ja-JP" altLang="en-US" dirty="0"/>
          </a:p>
        </p:txBody>
      </p:sp>
      <p:sp>
        <p:nvSpPr>
          <p:cNvPr id="55" name="角丸四角形 54"/>
          <p:cNvSpPr/>
          <p:nvPr/>
        </p:nvSpPr>
        <p:spPr>
          <a:xfrm>
            <a:off x="6760456" y="3862437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:</a:t>
            </a:r>
            <a:endParaRPr kumimoji="1" lang="ja-JP" altLang="en-US" dirty="0"/>
          </a:p>
        </p:txBody>
      </p:sp>
      <p:sp>
        <p:nvSpPr>
          <p:cNvPr id="59" name="テキスト ボックス 58"/>
          <p:cNvSpPr txBox="1"/>
          <p:nvPr/>
        </p:nvSpPr>
        <p:spPr>
          <a:xfrm>
            <a:off x="6842892" y="2273575"/>
            <a:ext cx="171026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/>
              <a:t>node</a:t>
            </a:r>
            <a:endParaRPr kumimoji="1" lang="ja-JP" altLang="en-US" dirty="0" err="1" smtClean="0"/>
          </a:p>
        </p:txBody>
      </p:sp>
    </p:spTree>
    <p:extLst>
      <p:ext uri="{BB962C8B-B14F-4D97-AF65-F5344CB8AC3E}">
        <p14:creationId xmlns:p14="http://schemas.microsoft.com/office/powerpoint/2010/main" val="402413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アニメーションデータ</a:t>
            </a:r>
            <a:endParaRPr kumimoji="1" lang="ja-JP" altLang="en-US" dirty="0"/>
          </a:p>
        </p:txBody>
      </p:sp>
      <p:sp>
        <p:nvSpPr>
          <p:cNvPr id="32" name="フローチャート: 複数書類 31"/>
          <p:cNvSpPr/>
          <p:nvPr/>
        </p:nvSpPr>
        <p:spPr>
          <a:xfrm>
            <a:off x="481687" y="2684459"/>
            <a:ext cx="2585982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animation</a:t>
            </a:r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</p:txBody>
      </p:sp>
      <p:sp>
        <p:nvSpPr>
          <p:cNvPr id="40" name="フローチャート: 複数書類 39"/>
          <p:cNvSpPr/>
          <p:nvPr/>
        </p:nvSpPr>
        <p:spPr>
          <a:xfrm>
            <a:off x="704239" y="3991539"/>
            <a:ext cx="1783776" cy="1602814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err="1" smtClean="0"/>
              <a:t>keyframe</a:t>
            </a:r>
            <a:endParaRPr kumimoji="1" lang="ja-JP" altLang="en-US" sz="2400" dirty="0"/>
          </a:p>
        </p:txBody>
      </p:sp>
      <p:sp>
        <p:nvSpPr>
          <p:cNvPr id="56" name="フローチャート: 書類 55"/>
          <p:cNvSpPr/>
          <p:nvPr/>
        </p:nvSpPr>
        <p:spPr>
          <a:xfrm>
            <a:off x="3536572" y="2684459"/>
            <a:ext cx="2390096" cy="3788226"/>
          </a:xfrm>
          <a:prstGeom prst="flowChart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err="1" smtClean="0"/>
              <a:t>keyframe</a:t>
            </a:r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ja-JP" altLang="en-US" dirty="0"/>
          </a:p>
        </p:txBody>
      </p:sp>
      <p:sp>
        <p:nvSpPr>
          <p:cNvPr id="57" name="フローチャート: 複数書類 56"/>
          <p:cNvSpPr/>
          <p:nvPr/>
        </p:nvSpPr>
        <p:spPr>
          <a:xfrm>
            <a:off x="3810000" y="3758383"/>
            <a:ext cx="1862667" cy="1835969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node</a:t>
            </a:r>
            <a:endParaRPr kumimoji="1" lang="ja-JP" altLang="en-US" sz="2400" dirty="0"/>
          </a:p>
        </p:txBody>
      </p:sp>
      <p:cxnSp>
        <p:nvCxnSpPr>
          <p:cNvPr id="6" name="曲線コネクタ 5"/>
          <p:cNvCxnSpPr>
            <a:endCxn id="56" idx="1"/>
          </p:cNvCxnSpPr>
          <p:nvPr/>
        </p:nvCxnSpPr>
        <p:spPr>
          <a:xfrm flipV="1">
            <a:off x="2180492" y="4578572"/>
            <a:ext cx="1356080" cy="362705"/>
          </a:xfrm>
          <a:prstGeom prst="curvedConnector3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フローチャート: 書類 32"/>
          <p:cNvSpPr/>
          <p:nvPr/>
        </p:nvSpPr>
        <p:spPr>
          <a:xfrm>
            <a:off x="6616899" y="2684459"/>
            <a:ext cx="2390096" cy="3788226"/>
          </a:xfrm>
          <a:prstGeom prst="flowChartDocumen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node</a:t>
            </a:r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6841358" y="3554468"/>
            <a:ext cx="1941177" cy="40783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global transform</a:t>
            </a:r>
            <a:endParaRPr kumimoji="1" lang="ja-JP" altLang="en-US" dirty="0"/>
          </a:p>
        </p:txBody>
      </p:sp>
      <p:sp>
        <p:nvSpPr>
          <p:cNvPr id="35" name="角丸四角形 34"/>
          <p:cNvSpPr/>
          <p:nvPr/>
        </p:nvSpPr>
        <p:spPr>
          <a:xfrm>
            <a:off x="9891586" y="2454010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Hip</a:t>
            </a:r>
            <a:endParaRPr kumimoji="1" lang="ja-JP" altLang="en-US" dirty="0"/>
          </a:p>
        </p:txBody>
      </p:sp>
      <p:sp>
        <p:nvSpPr>
          <p:cNvPr id="41" name="角丸四角形 40"/>
          <p:cNvSpPr/>
          <p:nvPr/>
        </p:nvSpPr>
        <p:spPr>
          <a:xfrm>
            <a:off x="9891585" y="2831082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Shoulder</a:t>
            </a:r>
            <a:endParaRPr kumimoji="1" lang="ja-JP" altLang="en-US" dirty="0"/>
          </a:p>
        </p:txBody>
      </p:sp>
      <p:sp>
        <p:nvSpPr>
          <p:cNvPr id="42" name="角丸四角形 41"/>
          <p:cNvSpPr/>
          <p:nvPr/>
        </p:nvSpPr>
        <p:spPr>
          <a:xfrm>
            <a:off x="9891585" y="3208154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Arm</a:t>
            </a:r>
            <a:endParaRPr kumimoji="1" lang="ja-JP" altLang="en-US" dirty="0"/>
          </a:p>
        </p:txBody>
      </p:sp>
      <p:sp>
        <p:nvSpPr>
          <p:cNvPr id="43" name="角丸四角形 42"/>
          <p:cNvSpPr/>
          <p:nvPr/>
        </p:nvSpPr>
        <p:spPr>
          <a:xfrm>
            <a:off x="9891584" y="3585226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:</a:t>
            </a:r>
            <a:endParaRPr kumimoji="1" lang="ja-JP" altLang="en-US" dirty="0"/>
          </a:p>
        </p:txBody>
      </p:sp>
      <p:sp>
        <p:nvSpPr>
          <p:cNvPr id="44" name="テキスト ボックス 43"/>
          <p:cNvSpPr txBox="1"/>
          <p:nvPr/>
        </p:nvSpPr>
        <p:spPr>
          <a:xfrm>
            <a:off x="9974020" y="1996364"/>
            <a:ext cx="171026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/>
              <a:t>node</a:t>
            </a:r>
            <a:endParaRPr kumimoji="1" lang="ja-JP" altLang="en-US" dirty="0" err="1" smtClean="0"/>
          </a:p>
        </p:txBody>
      </p:sp>
      <p:sp>
        <p:nvSpPr>
          <p:cNvPr id="48" name="円形吹き出し 47"/>
          <p:cNvSpPr/>
          <p:nvPr/>
        </p:nvSpPr>
        <p:spPr>
          <a:xfrm>
            <a:off x="8460509" y="4676367"/>
            <a:ext cx="3546764" cy="1484288"/>
          </a:xfrm>
          <a:prstGeom prst="wedgeEllipseCallout">
            <a:avLst>
              <a:gd name="adj1" fmla="val -39720"/>
              <a:gd name="adj2" fmla="val -90530"/>
            </a:avLst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現状</a:t>
            </a:r>
            <a:r>
              <a:rPr kumimoji="1" lang="ja-JP" altLang="en-US" dirty="0" smtClean="0"/>
              <a:t>の仕組みでは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この行列の値が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ボーンに上書きされて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姿勢が更新されている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00382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アニメーションデータ</a:t>
            </a:r>
            <a:endParaRPr kumimoji="1" lang="ja-JP" altLang="en-US" dirty="0"/>
          </a:p>
        </p:txBody>
      </p:sp>
      <p:sp>
        <p:nvSpPr>
          <p:cNvPr id="32" name="フローチャート: 複数書類 31"/>
          <p:cNvSpPr/>
          <p:nvPr/>
        </p:nvSpPr>
        <p:spPr>
          <a:xfrm>
            <a:off x="481687" y="2684459"/>
            <a:ext cx="2585982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animation</a:t>
            </a:r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</p:txBody>
      </p:sp>
      <p:sp>
        <p:nvSpPr>
          <p:cNvPr id="40" name="フローチャート: 複数書類 39"/>
          <p:cNvSpPr/>
          <p:nvPr/>
        </p:nvSpPr>
        <p:spPr>
          <a:xfrm>
            <a:off x="704239" y="3991539"/>
            <a:ext cx="1783776" cy="1602814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err="1" smtClean="0"/>
              <a:t>keyframe</a:t>
            </a:r>
            <a:endParaRPr kumimoji="1" lang="ja-JP" altLang="en-US" sz="2400" dirty="0"/>
          </a:p>
        </p:txBody>
      </p:sp>
      <p:sp>
        <p:nvSpPr>
          <p:cNvPr id="56" name="フローチャート: 書類 55"/>
          <p:cNvSpPr/>
          <p:nvPr/>
        </p:nvSpPr>
        <p:spPr>
          <a:xfrm>
            <a:off x="3536572" y="2684459"/>
            <a:ext cx="2390096" cy="3788226"/>
          </a:xfrm>
          <a:prstGeom prst="flowChart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err="1" smtClean="0"/>
              <a:t>keyframe</a:t>
            </a:r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ja-JP" altLang="en-US" dirty="0"/>
          </a:p>
        </p:txBody>
      </p:sp>
      <p:sp>
        <p:nvSpPr>
          <p:cNvPr id="57" name="フローチャート: 複数書類 56"/>
          <p:cNvSpPr/>
          <p:nvPr/>
        </p:nvSpPr>
        <p:spPr>
          <a:xfrm>
            <a:off x="3810000" y="3758383"/>
            <a:ext cx="1862667" cy="1835969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node</a:t>
            </a:r>
            <a:endParaRPr kumimoji="1" lang="ja-JP" altLang="en-US" sz="2400" dirty="0"/>
          </a:p>
        </p:txBody>
      </p:sp>
      <p:cxnSp>
        <p:nvCxnSpPr>
          <p:cNvPr id="6" name="曲線コネクタ 5"/>
          <p:cNvCxnSpPr>
            <a:endCxn id="56" idx="1"/>
          </p:cNvCxnSpPr>
          <p:nvPr/>
        </p:nvCxnSpPr>
        <p:spPr>
          <a:xfrm flipV="1">
            <a:off x="2180492" y="4578572"/>
            <a:ext cx="1356080" cy="362705"/>
          </a:xfrm>
          <a:prstGeom prst="curvedConnector3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フローチャート: 書類 32"/>
          <p:cNvSpPr/>
          <p:nvPr/>
        </p:nvSpPr>
        <p:spPr>
          <a:xfrm>
            <a:off x="6616899" y="2684459"/>
            <a:ext cx="2390096" cy="3788226"/>
          </a:xfrm>
          <a:prstGeom prst="flowChartDocumen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node</a:t>
            </a:r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6841358" y="3554468"/>
            <a:ext cx="1941177" cy="40783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global transform</a:t>
            </a:r>
            <a:endParaRPr kumimoji="1" lang="ja-JP" altLang="en-US" dirty="0"/>
          </a:p>
        </p:txBody>
      </p:sp>
      <p:sp>
        <p:nvSpPr>
          <p:cNvPr id="35" name="角丸四角形 34"/>
          <p:cNvSpPr/>
          <p:nvPr/>
        </p:nvSpPr>
        <p:spPr>
          <a:xfrm>
            <a:off x="9891586" y="2454010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Hip</a:t>
            </a:r>
            <a:endParaRPr kumimoji="1" lang="ja-JP" altLang="en-US" dirty="0"/>
          </a:p>
        </p:txBody>
      </p:sp>
      <p:sp>
        <p:nvSpPr>
          <p:cNvPr id="41" name="角丸四角形 40"/>
          <p:cNvSpPr/>
          <p:nvPr/>
        </p:nvSpPr>
        <p:spPr>
          <a:xfrm>
            <a:off x="9891585" y="2831082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Shoulder</a:t>
            </a:r>
            <a:endParaRPr kumimoji="1" lang="ja-JP" altLang="en-US" dirty="0"/>
          </a:p>
        </p:txBody>
      </p:sp>
      <p:sp>
        <p:nvSpPr>
          <p:cNvPr id="42" name="角丸四角形 41"/>
          <p:cNvSpPr/>
          <p:nvPr/>
        </p:nvSpPr>
        <p:spPr>
          <a:xfrm>
            <a:off x="9891585" y="3208154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Arm</a:t>
            </a:r>
            <a:endParaRPr kumimoji="1" lang="ja-JP" altLang="en-US" dirty="0"/>
          </a:p>
        </p:txBody>
      </p:sp>
      <p:sp>
        <p:nvSpPr>
          <p:cNvPr id="43" name="角丸四角形 42"/>
          <p:cNvSpPr/>
          <p:nvPr/>
        </p:nvSpPr>
        <p:spPr>
          <a:xfrm>
            <a:off x="9891584" y="3585226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:</a:t>
            </a:r>
            <a:endParaRPr kumimoji="1" lang="ja-JP" altLang="en-US" dirty="0"/>
          </a:p>
        </p:txBody>
      </p:sp>
      <p:sp>
        <p:nvSpPr>
          <p:cNvPr id="44" name="テキスト ボックス 43"/>
          <p:cNvSpPr txBox="1"/>
          <p:nvPr/>
        </p:nvSpPr>
        <p:spPr>
          <a:xfrm>
            <a:off x="9974020" y="1996364"/>
            <a:ext cx="171026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/>
              <a:t>node</a:t>
            </a:r>
            <a:endParaRPr kumimoji="1" lang="ja-JP" altLang="en-US" dirty="0" err="1" smtClean="0"/>
          </a:p>
        </p:txBody>
      </p:sp>
      <p:sp>
        <p:nvSpPr>
          <p:cNvPr id="48" name="円形吹き出し 47"/>
          <p:cNvSpPr/>
          <p:nvPr/>
        </p:nvSpPr>
        <p:spPr>
          <a:xfrm>
            <a:off x="5067976" y="1346794"/>
            <a:ext cx="2588969" cy="1484288"/>
          </a:xfrm>
          <a:prstGeom prst="wedgeEllipseCallout">
            <a:avLst>
              <a:gd name="adj1" fmla="val 27351"/>
              <a:gd name="adj2" fmla="val 79974"/>
            </a:avLst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この値を計算で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求めれば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制御できる</a:t>
            </a:r>
            <a:endParaRPr kumimoji="1" lang="en-US" altLang="ja-JP" dirty="0" smtClean="0"/>
          </a:p>
        </p:txBody>
      </p:sp>
      <p:sp>
        <p:nvSpPr>
          <p:cNvPr id="16" name="正方形/長方形 15"/>
          <p:cNvSpPr/>
          <p:nvPr/>
        </p:nvSpPr>
        <p:spPr>
          <a:xfrm>
            <a:off x="6841357" y="4352094"/>
            <a:ext cx="1941177" cy="407830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local scale</a:t>
            </a:r>
            <a:endParaRPr kumimoji="1" lang="ja-JP" altLang="en-US" dirty="0"/>
          </a:p>
        </p:txBody>
      </p:sp>
      <p:sp>
        <p:nvSpPr>
          <p:cNvPr id="17" name="正方形/長方形 16"/>
          <p:cNvSpPr/>
          <p:nvPr/>
        </p:nvSpPr>
        <p:spPr>
          <a:xfrm>
            <a:off x="6841357" y="4759924"/>
            <a:ext cx="1941177" cy="407830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local rotation</a:t>
            </a:r>
            <a:endParaRPr kumimoji="1" lang="ja-JP" altLang="en-US" dirty="0"/>
          </a:p>
        </p:txBody>
      </p:sp>
      <p:sp>
        <p:nvSpPr>
          <p:cNvPr id="18" name="正方形/長方形 17"/>
          <p:cNvSpPr/>
          <p:nvPr/>
        </p:nvSpPr>
        <p:spPr>
          <a:xfrm>
            <a:off x="6841357" y="5149720"/>
            <a:ext cx="1941177" cy="407830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local translation</a:t>
            </a:r>
            <a:endParaRPr kumimoji="1" lang="ja-JP" altLang="en-US" dirty="0"/>
          </a:p>
        </p:txBody>
      </p:sp>
      <p:sp>
        <p:nvSpPr>
          <p:cNvPr id="19" name="円形吹き出し 18"/>
          <p:cNvSpPr/>
          <p:nvPr/>
        </p:nvSpPr>
        <p:spPr>
          <a:xfrm>
            <a:off x="9177754" y="4223117"/>
            <a:ext cx="2709446" cy="1484288"/>
          </a:xfrm>
          <a:prstGeom prst="wedgeEllipseCallout">
            <a:avLst>
              <a:gd name="adj1" fmla="val -58271"/>
              <a:gd name="adj2" fmla="val -25813"/>
            </a:avLst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ローカル値と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親の行列を元に</a:t>
            </a:r>
            <a:endParaRPr kumimoji="1" lang="en-US" altLang="ja-JP" dirty="0" smtClean="0"/>
          </a:p>
          <a:p>
            <a:pPr algn="ctr"/>
            <a:r>
              <a:rPr kumimoji="1" lang="en-US" altLang="ja-JP" dirty="0" smtClean="0"/>
              <a:t>global transform</a:t>
            </a:r>
          </a:p>
          <a:p>
            <a:pPr algn="ctr"/>
            <a:r>
              <a:rPr kumimoji="1" lang="ja-JP" altLang="en-US" dirty="0" err="1" smtClean="0"/>
              <a:t>を算</a:t>
            </a:r>
            <a:r>
              <a:rPr kumimoji="1" lang="ja-JP" altLang="en-US" dirty="0" smtClean="0"/>
              <a:t>出する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441766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行列の計算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ja-JP" dirty="0" smtClean="0"/>
          </a:p>
          <a:p>
            <a:r>
              <a:rPr kumimoji="1" lang="ja-JP" altLang="en-US" dirty="0" smtClean="0"/>
              <a:t>ローカル行列　＝　スケール行列　</a:t>
            </a:r>
            <a:r>
              <a:rPr lang="en-US" altLang="ja-JP" dirty="0" smtClean="0"/>
              <a:t>×</a:t>
            </a:r>
            <a:r>
              <a:rPr lang="ja-JP" altLang="en-US" dirty="0" smtClean="0"/>
              <a:t>　回転行列　</a:t>
            </a:r>
            <a:r>
              <a:rPr lang="en-US" altLang="ja-JP" dirty="0" smtClean="0"/>
              <a:t>×</a:t>
            </a:r>
            <a:r>
              <a:rPr lang="ja-JP" altLang="en-US" dirty="0" smtClean="0"/>
              <a:t>　移動行列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グローバル行列</a:t>
            </a:r>
            <a:r>
              <a:rPr kumimoji="1" lang="ja-JP" altLang="en-US" dirty="0" smtClean="0"/>
              <a:t>　＝　</a:t>
            </a:r>
            <a:r>
              <a:rPr lang="ja-JP" altLang="en-US" dirty="0"/>
              <a:t>ローカル行列</a:t>
            </a:r>
            <a:r>
              <a:rPr kumimoji="1" lang="ja-JP" altLang="en-US" dirty="0" smtClean="0"/>
              <a:t>　</a:t>
            </a:r>
            <a:r>
              <a:rPr kumimoji="1" lang="en-US" altLang="ja-JP" dirty="0" smtClean="0"/>
              <a:t>×</a:t>
            </a:r>
            <a:r>
              <a:rPr kumimoji="1" lang="ja-JP" altLang="en-US" dirty="0" smtClean="0"/>
              <a:t>　</a:t>
            </a:r>
            <a:r>
              <a:rPr lang="ja-JP" altLang="en-US" dirty="0"/>
              <a:t>親</a:t>
            </a:r>
            <a:r>
              <a:rPr lang="ja-JP" altLang="en-US" dirty="0" smtClean="0"/>
              <a:t>のグローバル行列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145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ブレーンストーミングのプレゼンテーション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none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5870482_TF03460637.potx" id="{8F3B156D-932A-4C4F-B19B-13DA9C7AB513}" vid="{CAF0C7A8-6467-402F-B5CC-E460ADA54AEF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ビジネス ブレーンストーミング プレゼンテーション</Template>
  <TotalTime>2901</TotalTime>
  <Words>174</Words>
  <Application>Microsoft Office PowerPoint</Application>
  <PresentationFormat>ワイド画面</PresentationFormat>
  <Paragraphs>157</Paragraphs>
  <Slides>10</Slides>
  <Notes>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6" baseType="lpstr">
      <vt:lpstr>Meiryo UI</vt:lpstr>
      <vt:lpstr>ＭＳ ゴシック</vt:lpstr>
      <vt:lpstr>ＭＳ 明朝</vt:lpstr>
      <vt:lpstr>Palatino Linotype</vt:lpstr>
      <vt:lpstr>Wingdings 2</vt:lpstr>
      <vt:lpstr>ブレーンストーミングのプレゼンテーション</vt:lpstr>
      <vt:lpstr>描画エンジン開発Ⅲ・Ⅳ</vt:lpstr>
      <vt:lpstr>授業内容</vt:lpstr>
      <vt:lpstr>実行結果</vt:lpstr>
      <vt:lpstr>やりたいこと</vt:lpstr>
      <vt:lpstr>課題でのskinned_meshの構造</vt:lpstr>
      <vt:lpstr>アニメーションデータ</vt:lpstr>
      <vt:lpstr>アニメーションデータ</vt:lpstr>
      <vt:lpstr>アニメーションデータ</vt:lpstr>
      <vt:lpstr>行列の計算</vt:lpstr>
      <vt:lpstr>実習内容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描画エンジン制作Ⅰ</dc:title>
  <dc:creator>吉野 広二</dc:creator>
  <cp:lastModifiedBy>吉野 広二</cp:lastModifiedBy>
  <cp:revision>167</cp:revision>
  <dcterms:created xsi:type="dcterms:W3CDTF">2019-03-17T05:51:21Z</dcterms:created>
  <dcterms:modified xsi:type="dcterms:W3CDTF">2021-08-02T02:40:16Z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74069100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